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Average"/>
      <p:regular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Averag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ee4b2c0a6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ee4b2c0a6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can of soup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e4b2c0a6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e4b2c0a6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e4b2c0a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e4b2c0a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that this is the first centralized currency   circle.com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e4b2c0a6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e4b2c0a6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 sz="1800">
                <a:solidFill>
                  <a:srgbClr val="202124"/>
                </a:solidFill>
                <a:highlight>
                  <a:srgbClr val="FFFFFF"/>
                </a:highlight>
                <a:latin typeface="Roboto"/>
                <a:ea typeface="Roboto"/>
                <a:cs typeface="Roboto"/>
                <a:sym typeface="Roboto"/>
              </a:rPr>
              <a:t>u·ro·bo·ros</a:t>
            </a:r>
            <a:endParaRPr sz="1800">
              <a:solidFill>
                <a:srgbClr val="202124"/>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50">
                <a:solidFill>
                  <a:srgbClr val="3C4043"/>
                </a:solidFill>
                <a:highlight>
                  <a:srgbClr val="FFFFFF"/>
                </a:highlight>
                <a:latin typeface="Roboto"/>
                <a:ea typeface="Roboto"/>
                <a:cs typeface="Roboto"/>
                <a:sym typeface="Roboto"/>
              </a:rPr>
              <a:t>/ˌyo͝orəˈbôrəs/</a:t>
            </a:r>
            <a:endParaRPr sz="11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rgbClr val="3C4043"/>
                </a:solidFill>
                <a:highlight>
                  <a:srgbClr val="FFFFFF"/>
                </a:highlight>
                <a:latin typeface="Roboto"/>
                <a:ea typeface="Roboto"/>
                <a:cs typeface="Roboto"/>
                <a:sym typeface="Roboto"/>
              </a:rPr>
              <a:t>noun</a:t>
            </a:r>
            <a:endParaRPr sz="100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00">
                <a:solidFill>
                  <a:srgbClr val="3C4043"/>
                </a:solidFill>
                <a:highlight>
                  <a:srgbClr val="FFFFFF"/>
                </a:highlight>
                <a:latin typeface="Roboto"/>
                <a:ea typeface="Roboto"/>
                <a:cs typeface="Roboto"/>
                <a:sym typeface="Roboto"/>
              </a:rPr>
              <a:t>noun: ouroboros</a:t>
            </a:r>
            <a:endParaRPr sz="1000">
              <a:solidFill>
                <a:srgbClr val="3C4043"/>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C4043"/>
              </a:buClr>
              <a:buSzPts val="1000"/>
              <a:buFont typeface="Roboto"/>
              <a:buAutoNum type="arabicPeriod"/>
            </a:pPr>
            <a:r>
              <a:rPr lang="en" sz="1000">
                <a:solidFill>
                  <a:srgbClr val="3C4043"/>
                </a:solidFill>
                <a:highlight>
                  <a:srgbClr val="FFFFFF"/>
                </a:highlight>
                <a:latin typeface="Roboto"/>
                <a:ea typeface="Roboto"/>
                <a:cs typeface="Roboto"/>
                <a:sym typeface="Roboto"/>
              </a:rPr>
              <a:t>a circular symbol depicting a snake, or less commonly a dragon, swallowing its tail, as an emblem of wholeness or infinity.</a:t>
            </a:r>
            <a:endParaRPr sz="10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e4b2c0a6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e4b2c0a6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e4eeba8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e4eeba8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e4eeba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e4eeba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e4eeba8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e4eeba8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e4eeba86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e4eeba86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e8a234153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e8a234153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e4eeba86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e4eeba86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e8a23415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e8a23415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like to introduce you to the concept of blockchain, a revolutionary technology that underpins many modern </a:t>
            </a:r>
            <a:r>
              <a:rPr lang="en"/>
              <a:t>digital</a:t>
            </a:r>
            <a:r>
              <a:rPr lang="en"/>
              <a:t> innovations, including cryptocurrencies and various decentralized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a:t>
            </a:r>
            <a:r>
              <a:rPr lang="en"/>
              <a:t>exactly is blockchain? At its core, blockchain is a decentralized and distributed ledger technology that securely records transactions across multiple computers. This ledger is composed of a chain of blocks, where each block contains a list of transactions. Once a block is completed it is added to the chain in a linear, chronological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key features of blockchain is its decentralization. Unlike traditional databases that are controlled by a single entity, a blockchain is maintained by a network of computers, known as nodes, which work together to validate and record transactions. This decentralization ensures that no single entity has control of the entire network, enhancing the security and transparency.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critical aspect of blockchain, it cannot be altered or deleted. This feature provides a transparent and tamper-proof record of all transactions, which is particularly valuable for applications requiring high levels of trust and security.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ee4eeba86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ee4eeba8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e8a234153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e8a234153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e4eeba86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e4eeba86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e8a23415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e8a23415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nature and instruments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e8a23415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e8a23415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Regulation and oversight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e8a23415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e8a23415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Volatility</a:t>
            </a:r>
            <a:r>
              <a:rPr lang="en"/>
              <a:t> and risk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effbebd1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effbebd1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effbebd1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effbebd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effbebd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effbebd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e8a23415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e8a23415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e8a23415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e8a23415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e8a23415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e8a23415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e8a23415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e8a23415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e4b2c0a6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e4b2c0a6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e4b2c0a6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e4b2c0a6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e4b2c0a6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e4b2c0a6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07376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hyperlink" Target="https://www.google.com/search?sca_esv=868ce55768cd652f&amp;sca_upv=1&amp;rlz=1C1OPNX_enUS1109US1110&amp;sxsrf=ADLYWIKSUgJTEwNsN0Blpe835ui2JeFBIg:1722026753934&amp;q=cryptocurrency&amp;si=ACC90nxXAYjEST86dikD_hRhqDk5DAvKodanhac_ZUjb_oXhC19eVVFpxOSAUbDOSLyOQFgyE_MBXnzdnEsfA8Y81sHdBcLRFyFZmBXc7mC0KOSSdSBXIGE%3D&amp;expnd=1&amp;sa=X&amp;sqi=2&amp;ved=2ahUKEwiY3tjHycWHAxW7jYkEHY47BngQyecJegQIFRAO" TargetMode="External"/><Relationship Id="rId5" Type="http://schemas.openxmlformats.org/officeDocument/2006/relationships/hyperlink" Target="https://www.google.com/search?sca_esv=868ce55768cd652f&amp;sca_upv=1&amp;rlz=1C1OPNX_enUS1109US1110&amp;sxsrf=ADLYWIKSUgJTEwNsN0Blpe835ui2JeFBIg:1722026753934&amp;q=peer-to-peer&amp;si=ACC90nxkzgN-KbLuTWKT81WCi4_nhg6x6Kb5eZcsWwamNrI-nuFX4qgditktsTVK_EHU86k2Tr8HzSfYWVp_nxBfpe2vgkriwVBiTL4E2Y5xyW-3ZBv7_PA%3D&amp;expnd=1&amp;sa=X&amp;sqi=2&amp;ved=2ahUKEwiY3tjHycWHAxW7jYkEHY47BngQyecJegQIFRA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www.coinbase.com/learn/crypto-basics/plp-what-is-cryptocurrency?utm_source=google_search_nb&amp;utm_medium=cpc&amp;utm_campaign=11552175024&amp;utm_content=113244325352&amp;utm_term=cryptocurrency+explained&amp;utm_creative=665616836138&amp;utm_device=c&amp;utm_placement=&amp;utm_network=g&amp;utm_location=9012712&amp;gad_source=1&amp;gclid=Cj0KCQjw-5y1BhC-ARIsAAM_oKlnuZ7cQijfPKk4pPrr7F7yWpjO6wes6ilYmUSNoqtws64u5AmrmgMaAp9lEALw_wcB" TargetMode="External"/><Relationship Id="rId4" Type="http://schemas.openxmlformats.org/officeDocument/2006/relationships/hyperlink" Target="https://n26.com/en-eu/blog/types-of-cryptocurrency" TargetMode="External"/><Relationship Id="rId10" Type="http://schemas.openxmlformats.org/officeDocument/2006/relationships/hyperlink" Target="https://www.openai.com/chatgpt" TargetMode="External"/><Relationship Id="rId9" Type="http://schemas.openxmlformats.org/officeDocument/2006/relationships/hyperlink" Target="https://www.visualcapitalist.com/beginners-guide-cryptocurrencies/" TargetMode="External"/><Relationship Id="rId5" Type="http://schemas.openxmlformats.org/officeDocument/2006/relationships/hyperlink" Target="https://www.securities-administrators.ca/investor-tools/crypto-assets/types-of-crypto-assets/" TargetMode="External"/><Relationship Id="rId6" Type="http://schemas.openxmlformats.org/officeDocument/2006/relationships/hyperlink" Target="https://www.oswego.edu/cts/basics-about-cryptocurrency" TargetMode="External"/><Relationship Id="rId7" Type="http://schemas.openxmlformats.org/officeDocument/2006/relationships/hyperlink" Target="https://consumer.ftc.gov/node/77130" TargetMode="External"/><Relationship Id="rId8" Type="http://schemas.openxmlformats.org/officeDocument/2006/relationships/hyperlink" Target="https://www.forbes.com/sites/sarahhansen/2018/06/20/forbes-guide-to-cryptocurrency-exchanges/#726c59b4257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hyperlink" Target="https://www.google.com/search?sca_esv=53114e91519e1d18&amp;sca_upv=1&amp;rlz=1C1OPNX_enUS1109US1110&amp;sxsrf=ADLYWILz9HQIG4tSXE0RhlrpGrCpBXsCRw:1721959193092&amp;q=decentralized&amp;si=ACC90nzeIzR7eQ3kZwtyqq-Z0Z5j--McyzaUkktj7wKHXDjqrhu4sA7ozjplpaCLsmXZ7gu4uRGxE4A-Bu3Z7_A0nmOAQvQnZu9NjrAElW8tOVloQ7OH8mc%3D&amp;expnd=1&amp;sa=X&amp;sqi=2&amp;ved=2ahUKEwizn5bwzcOHAxVOlokEHf2FAwUQyecJegQIFhAO" TargetMode="External"/><Relationship Id="rId5" Type="http://schemas.openxmlformats.org/officeDocument/2006/relationships/hyperlink" Target="https://www.google.com/search?sca_esv=53114e91519e1d18&amp;sca_upv=1&amp;rlz=1C1OPNX_enUS1109US1110&amp;sxsrf=ADLYWILz9HQIG4tSXE0RhlrpGrCpBXsCRw:1721959193092&amp;q=cryptography&amp;si=ACC90nxkzgN-KbLuTWKT81WCi4_nyx8TM2SX5BbQAIf8fgNJ9xe8yFcJVo-knuiyEBTUyvToktaUYtdKvn3BIbnfiDkk7G_AAeYtnohlYhT5rJoN_exYHNo%3D&amp;expnd=1&amp;sa=X&amp;sqi=2&amp;ved=2ahUKEwizn5bwzcOHAxVOlokEHf2FAwUQyecJegQIFhAP" TargetMode="External"/><Relationship Id="rId6" Type="http://schemas.openxmlformats.org/officeDocument/2006/relationships/hyperlink" Target="https://www.google.com/search?sca_esv=53114e91519e1d18&amp;sca_upv=1&amp;rlz=1C1OPNX_enUS1109US1110&amp;sxsrf=ADLYWILz9HQIG4tSXE0RhlrpGrCpBXsCRw:1721959193092&amp;q=centralized&amp;si=ACC90nwZrNcJVJVL0KSmGGq5Ka2YC2woQXEEWb6pqUNC_aaPiYtVMIoxigwJQPu21WVxnRo5qlE-DMeUGzJODmdxbrvi8qrJAnabyxfRSg-mhsvoLj4QacU%3D&amp;expnd=1&amp;sa=X&amp;sqi=2&amp;ved=2ahUKEwizn5bwzcOHAxVOlokEHf2FAwUQyecJegQIFhA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hyperlink" Target="https://www.merriam-webster.com/dictionary/blockcha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hyperlink" Target="https://www.merriam-webster.com/dictionary/blockcha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335775" y="152400"/>
            <a:ext cx="8472431" cy="4838700"/>
          </a:xfrm>
          <a:prstGeom prst="rect">
            <a:avLst/>
          </a:prstGeom>
          <a:noFill/>
          <a:ln>
            <a:noFill/>
          </a:ln>
        </p:spPr>
      </p:pic>
      <p:sp>
        <p:nvSpPr>
          <p:cNvPr id="60" name="Google Shape;60;p13"/>
          <p:cNvSpPr txBox="1"/>
          <p:nvPr/>
        </p:nvSpPr>
        <p:spPr>
          <a:xfrm>
            <a:off x="6657975" y="3362325"/>
            <a:ext cx="123900" cy="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61" name="Google Shape;61;p13"/>
          <p:cNvSpPr/>
          <p:nvPr/>
        </p:nvSpPr>
        <p:spPr>
          <a:xfrm>
            <a:off x="914400" y="2360002"/>
            <a:ext cx="7315199" cy="822959"/>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Progresso's Project</a:t>
            </a:r>
          </a:p>
        </p:txBody>
      </p:sp>
      <p:sp>
        <p:nvSpPr>
          <p:cNvPr id="62" name="Google Shape;62;p13"/>
          <p:cNvSpPr/>
          <p:nvPr/>
        </p:nvSpPr>
        <p:spPr>
          <a:xfrm>
            <a:off x="516600" y="3250146"/>
            <a:ext cx="8110776" cy="290972"/>
          </a:xfrm>
          <a:prstGeom prst="rect">
            <a:avLst/>
          </a:prstGeom>
        </p:spPr>
        <p:txBody>
          <a:bodyPr>
            <a:prstTxWarp prst="textPlain"/>
          </a:bodyPr>
          <a:lstStyle/>
          <a:p>
            <a:pPr lvl="0" algn="ctr"/>
            <a:r>
              <a:rPr b="0" i="0">
                <a:ln cap="flat" cmpd="sng" w="9525">
                  <a:solidFill>
                    <a:srgbClr val="1D1C1D"/>
                  </a:solidFill>
                  <a:prstDash val="solid"/>
                  <a:round/>
                  <a:headEnd len="sm" w="sm" type="none"/>
                  <a:tailEnd len="sm" w="sm" type="none"/>
                </a:ln>
                <a:solidFill>
                  <a:schemeClr val="lt2"/>
                </a:solidFill>
                <a:latin typeface="Arial"/>
              </a:rPr>
              <a:t>Presented by Reah Byrd, Djuvane Martin, and Karin Treski</a:t>
            </a:r>
          </a:p>
        </p:txBody>
      </p:sp>
      <p:pic>
        <p:nvPicPr>
          <p:cNvPr id="63" name="Google Shape;63;p13"/>
          <p:cNvPicPr preferRelativeResize="0"/>
          <p:nvPr/>
        </p:nvPicPr>
        <p:blipFill>
          <a:blip r:embed="rId4">
            <a:alphaModFix/>
          </a:blip>
          <a:stretch>
            <a:fillRect/>
          </a:stretch>
        </p:blipFill>
        <p:spPr>
          <a:xfrm>
            <a:off x="1326350" y="1190950"/>
            <a:ext cx="380924" cy="545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title="File:Official Litecoin Logo With Text.png - Wikimedia Commons"/>
          <p:cNvPicPr preferRelativeResize="0"/>
          <p:nvPr/>
        </p:nvPicPr>
        <p:blipFill>
          <a:blip r:embed="rId3">
            <a:alphaModFix/>
          </a:blip>
          <a:stretch>
            <a:fillRect/>
          </a:stretch>
        </p:blipFill>
        <p:spPr>
          <a:xfrm>
            <a:off x="1764025" y="202125"/>
            <a:ext cx="5615951" cy="1533325"/>
          </a:xfrm>
          <a:prstGeom prst="rect">
            <a:avLst/>
          </a:prstGeom>
          <a:noFill/>
          <a:ln>
            <a:noFill/>
          </a:ln>
        </p:spPr>
      </p:pic>
      <p:sp>
        <p:nvSpPr>
          <p:cNvPr id="121" name="Google Shape;121;p22"/>
          <p:cNvSpPr txBox="1"/>
          <p:nvPr>
            <p:ph idx="1" type="body"/>
          </p:nvPr>
        </p:nvSpPr>
        <p:spPr>
          <a:xfrm>
            <a:off x="1358700" y="1902900"/>
            <a:ext cx="6426600" cy="2315100"/>
          </a:xfrm>
          <a:prstGeom prst="rect">
            <a:avLst/>
          </a:prstGeom>
        </p:spPr>
        <p:txBody>
          <a:bodyPr anchorCtr="0" anchor="t" bIns="91425" lIns="91425" spcFirstLastPara="1" rIns="91425" wrap="square" tIns="91425">
            <a:noAutofit/>
          </a:bodyPr>
          <a:lstStyle/>
          <a:p>
            <a:pPr indent="0" lvl="0" marL="457200" rtl="0" algn="ctr">
              <a:lnSpc>
                <a:spcPct val="95000"/>
              </a:lnSpc>
              <a:spcBef>
                <a:spcPts val="0"/>
              </a:spcBef>
              <a:spcAft>
                <a:spcPts val="0"/>
              </a:spcAft>
              <a:buSzPts val="1018"/>
              <a:buNone/>
            </a:pPr>
            <a:r>
              <a:rPr lang="en" sz="1795"/>
              <a:t>Litecoin (LTC)</a:t>
            </a:r>
            <a:endParaRPr sz="1795"/>
          </a:p>
          <a:p>
            <a:pPr indent="-342582" lvl="0" marL="457200" rtl="0" algn="l">
              <a:lnSpc>
                <a:spcPct val="95000"/>
              </a:lnSpc>
              <a:spcBef>
                <a:spcPts val="1200"/>
              </a:spcBef>
              <a:spcAft>
                <a:spcPts val="0"/>
              </a:spcAft>
              <a:buSzPts val="1795"/>
              <a:buChar char="●"/>
            </a:pPr>
            <a:r>
              <a:rPr lang="en" sz="1795"/>
              <a:t>Faster Transactions: </a:t>
            </a:r>
            <a:r>
              <a:rPr lang="en" sz="1795"/>
              <a:t>processes</a:t>
            </a:r>
            <a:r>
              <a:rPr lang="en" sz="1795"/>
              <a:t> transactions approximately four times faster than Bitcoin, with an average block time of 2.5 seconds.</a:t>
            </a:r>
            <a:endParaRPr sz="1795"/>
          </a:p>
          <a:p>
            <a:pPr indent="-342582" lvl="0" marL="457200" rtl="0" algn="l">
              <a:lnSpc>
                <a:spcPct val="95000"/>
              </a:lnSpc>
              <a:spcBef>
                <a:spcPts val="0"/>
              </a:spcBef>
              <a:spcAft>
                <a:spcPts val="0"/>
              </a:spcAft>
              <a:buSzPts val="1795"/>
              <a:buChar char="●"/>
            </a:pPr>
            <a:r>
              <a:rPr lang="en" sz="1795"/>
              <a:t>Scrypt Algorithm: Utilizes the Scrypt proof-of-work algorithm, making it more accessible for miners using consumer grade hardware.</a:t>
            </a:r>
            <a:endParaRPr sz="1795"/>
          </a:p>
          <a:p>
            <a:pPr indent="-342582" lvl="0" marL="457200" rtl="0" algn="l">
              <a:lnSpc>
                <a:spcPct val="95000"/>
              </a:lnSpc>
              <a:spcBef>
                <a:spcPts val="0"/>
              </a:spcBef>
              <a:spcAft>
                <a:spcPts val="0"/>
              </a:spcAft>
              <a:buSzPts val="1795"/>
              <a:buChar char="●"/>
            </a:pPr>
            <a:r>
              <a:rPr lang="en" sz="1795"/>
              <a:t>Silver where Bitcoin’s Gold: Litecoin is designed to complement Bitcoin with lower transaction fees and faster confirmation times.</a:t>
            </a:r>
            <a:endParaRPr sz="179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title="Ripple Cryptocurrency Price | Photo of a Ripple coin cryptoc… | Flickr"/>
          <p:cNvPicPr preferRelativeResize="0"/>
          <p:nvPr/>
        </p:nvPicPr>
        <p:blipFill>
          <a:blip r:embed="rId3">
            <a:alphaModFix/>
          </a:blip>
          <a:stretch>
            <a:fillRect/>
          </a:stretch>
        </p:blipFill>
        <p:spPr>
          <a:xfrm>
            <a:off x="415563" y="1526925"/>
            <a:ext cx="3915374" cy="2611526"/>
          </a:xfrm>
          <a:prstGeom prst="rect">
            <a:avLst/>
          </a:prstGeom>
          <a:noFill/>
          <a:ln>
            <a:noFill/>
          </a:ln>
        </p:spPr>
      </p:pic>
      <p:sp>
        <p:nvSpPr>
          <p:cNvPr id="127" name="Google Shape;127;p23"/>
          <p:cNvSpPr txBox="1"/>
          <p:nvPr>
            <p:ph type="title"/>
          </p:nvPr>
        </p:nvSpPr>
        <p:spPr>
          <a:xfrm>
            <a:off x="1315000" y="403200"/>
            <a:ext cx="2116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Ripple (XPR)</a:t>
            </a:r>
            <a:endParaRPr sz="2900"/>
          </a:p>
        </p:txBody>
      </p:sp>
      <p:sp>
        <p:nvSpPr>
          <p:cNvPr id="128" name="Google Shape;128;p23"/>
          <p:cNvSpPr txBox="1"/>
          <p:nvPr>
            <p:ph idx="1" type="body"/>
          </p:nvPr>
        </p:nvSpPr>
        <p:spPr>
          <a:xfrm>
            <a:off x="4707575" y="1158900"/>
            <a:ext cx="4090200" cy="30330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Real-Time Gross Settlement System: Ripple provides a real-time gross settlement system (RTGS) for instant, secure, and low-cost international payments.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Ripple has a dedicated platform to assist central banks, governments, and financial </a:t>
            </a:r>
            <a:r>
              <a:rPr lang="en" sz="1400"/>
              <a:t>institutions</a:t>
            </a:r>
            <a:r>
              <a:rPr lang="en" sz="1400"/>
              <a:t> in large international transfers.</a:t>
            </a:r>
            <a:endParaRPr sz="1400"/>
          </a:p>
          <a:p>
            <a:pPr indent="0" lvl="0" marL="45720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USDC, Ripple’s stablecoin is fully reserved and always </a:t>
            </a:r>
            <a:r>
              <a:rPr lang="en" sz="1400"/>
              <a:t>redeemable 1:1 for US dollars</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title="File:Cardano Logo.jpg - Wikimedia Commons"/>
          <p:cNvPicPr preferRelativeResize="0"/>
          <p:nvPr/>
        </p:nvPicPr>
        <p:blipFill>
          <a:blip r:embed="rId3">
            <a:alphaModFix/>
          </a:blip>
          <a:stretch>
            <a:fillRect/>
          </a:stretch>
        </p:blipFill>
        <p:spPr>
          <a:xfrm>
            <a:off x="5232400" y="952500"/>
            <a:ext cx="3590925" cy="2724150"/>
          </a:xfrm>
          <a:prstGeom prst="rect">
            <a:avLst/>
          </a:prstGeom>
          <a:noFill/>
          <a:ln>
            <a:noFill/>
          </a:ln>
        </p:spPr>
      </p:pic>
      <p:sp>
        <p:nvSpPr>
          <p:cNvPr id="134" name="Google Shape;134;p24"/>
          <p:cNvSpPr txBox="1"/>
          <p:nvPr>
            <p:ph type="title"/>
          </p:nvPr>
        </p:nvSpPr>
        <p:spPr>
          <a:xfrm>
            <a:off x="1429300" y="454000"/>
            <a:ext cx="1977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Cardano (ADA)</a:t>
            </a:r>
            <a:endParaRPr/>
          </a:p>
        </p:txBody>
      </p:sp>
      <p:sp>
        <p:nvSpPr>
          <p:cNvPr id="135" name="Google Shape;135;p24"/>
          <p:cNvSpPr txBox="1"/>
          <p:nvPr>
            <p:ph idx="1" type="body"/>
          </p:nvPr>
        </p:nvSpPr>
        <p:spPr>
          <a:xfrm>
            <a:off x="311700" y="1389600"/>
            <a:ext cx="45678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Proof-of-Stake Consensus: Cardano uses a proof-of-stake consensus mechanism called Ouroboros, which is more energy-efficient than </a:t>
            </a:r>
            <a:r>
              <a:rPr lang="en" sz="1400"/>
              <a:t>traditional systems.</a:t>
            </a:r>
            <a:endParaRPr sz="1400"/>
          </a:p>
          <a:p>
            <a:pPr indent="-317500" lvl="0" marL="457200" rtl="0" algn="l">
              <a:spcBef>
                <a:spcPts val="0"/>
              </a:spcBef>
              <a:spcAft>
                <a:spcPts val="0"/>
              </a:spcAft>
              <a:buSzPts val="1400"/>
              <a:buChar char="●"/>
            </a:pPr>
            <a:r>
              <a:rPr lang="en" sz="1400"/>
              <a:t>Academic Research: Developed through a research driven approach, their protocols are based on peer-reviewed academic research, ensuring a robust and scientifically grounded platform.</a:t>
            </a:r>
            <a:endParaRPr sz="1400"/>
          </a:p>
          <a:p>
            <a:pPr indent="-317500" lvl="0" marL="457200" rtl="0" algn="l">
              <a:spcBef>
                <a:spcPts val="0"/>
              </a:spcBef>
              <a:spcAft>
                <a:spcPts val="0"/>
              </a:spcAft>
              <a:buSzPts val="1400"/>
              <a:buChar char="●"/>
            </a:pPr>
            <a:r>
              <a:rPr lang="en" sz="1400"/>
              <a:t>Layered Architecture: Cardano features a layered architecture that separates the settlement layer (for transactions) from the computation layer (for smart contracts), enhancing security and scalability.</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title="File:Polkadot Logotype color.png - Wikimedia Commons"/>
          <p:cNvPicPr preferRelativeResize="0"/>
          <p:nvPr/>
        </p:nvPicPr>
        <p:blipFill>
          <a:blip r:embed="rId3">
            <a:alphaModFix/>
          </a:blip>
          <a:stretch>
            <a:fillRect/>
          </a:stretch>
        </p:blipFill>
        <p:spPr>
          <a:xfrm>
            <a:off x="-342900" y="2489200"/>
            <a:ext cx="6096000" cy="3048000"/>
          </a:xfrm>
          <a:prstGeom prst="rect">
            <a:avLst/>
          </a:prstGeom>
          <a:noFill/>
          <a:ln>
            <a:noFill/>
          </a:ln>
        </p:spPr>
      </p:pic>
      <p:sp>
        <p:nvSpPr>
          <p:cNvPr id="141" name="Google Shape;141;p25"/>
          <p:cNvSpPr txBox="1"/>
          <p:nvPr>
            <p:ph idx="1" type="body"/>
          </p:nvPr>
        </p:nvSpPr>
        <p:spPr>
          <a:xfrm>
            <a:off x="1920250" y="538700"/>
            <a:ext cx="5867400" cy="2628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Interoperability: Polkadot enables different blockchains to transfer messages and value in a trust-free fashion, allowing them to work together seamlessly.</a:t>
            </a:r>
            <a:endParaRPr sz="1400"/>
          </a:p>
          <a:p>
            <a:pPr indent="-317500" lvl="0" marL="457200" rtl="0" algn="l">
              <a:spcBef>
                <a:spcPts val="0"/>
              </a:spcBef>
              <a:spcAft>
                <a:spcPts val="0"/>
              </a:spcAft>
              <a:buSzPts val="1400"/>
              <a:buChar char="●"/>
            </a:pPr>
            <a:r>
              <a:rPr lang="en" sz="1400"/>
              <a:t>Shared Security: All blockchains connected to Polkadot share the network’s security, reducing the </a:t>
            </a:r>
            <a:r>
              <a:rPr lang="en" sz="1400"/>
              <a:t>individual</a:t>
            </a:r>
            <a:r>
              <a:rPr lang="en" sz="1400"/>
              <a:t> security burden and increasing overall </a:t>
            </a:r>
            <a:r>
              <a:rPr lang="en" sz="1400"/>
              <a:t>resilience</a:t>
            </a:r>
            <a:r>
              <a:rPr lang="en" sz="1400"/>
              <a:t>. </a:t>
            </a:r>
            <a:endParaRPr sz="1400"/>
          </a:p>
          <a:p>
            <a:pPr indent="-317500" lvl="0" marL="457200" rtl="0" algn="l">
              <a:spcBef>
                <a:spcPts val="0"/>
              </a:spcBef>
              <a:spcAft>
                <a:spcPts val="0"/>
              </a:spcAft>
              <a:buSzPts val="1400"/>
              <a:buChar char="●"/>
            </a:pPr>
            <a:r>
              <a:rPr lang="en" sz="1400"/>
              <a:t>Scalability: Polkadot uses a shared architecture where </a:t>
            </a:r>
            <a:r>
              <a:rPr lang="en" sz="1400"/>
              <a:t>multiple</a:t>
            </a:r>
            <a:r>
              <a:rPr lang="en" sz="1400"/>
              <a:t> parallel blockchains (parachains) process transactions simultaneously, significantly improving scalability and transaction throughput.</a:t>
            </a:r>
            <a:endParaRPr sz="1400"/>
          </a:p>
        </p:txBody>
      </p:sp>
      <p:sp>
        <p:nvSpPr>
          <p:cNvPr id="142" name="Google Shape;142;p25"/>
          <p:cNvSpPr txBox="1"/>
          <p:nvPr/>
        </p:nvSpPr>
        <p:spPr>
          <a:xfrm>
            <a:off x="5438150" y="3980175"/>
            <a:ext cx="102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(DOT)</a:t>
            </a:r>
            <a:endParaRPr sz="18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152400" y="152400"/>
            <a:ext cx="8879876" cy="4838700"/>
          </a:xfrm>
          <a:prstGeom prst="rect">
            <a:avLst/>
          </a:prstGeom>
          <a:noFill/>
          <a:ln>
            <a:noFill/>
          </a:ln>
        </p:spPr>
      </p:pic>
      <p:sp>
        <p:nvSpPr>
          <p:cNvPr id="148" name="Google Shape;148;p26"/>
          <p:cNvSpPr/>
          <p:nvPr/>
        </p:nvSpPr>
        <p:spPr>
          <a:xfrm>
            <a:off x="934738" y="2765002"/>
            <a:ext cx="7387313" cy="833624"/>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Cryptocurrency vs NFT?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173225"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a:t>
            </a:r>
            <a:endParaRPr/>
          </a:p>
        </p:txBody>
      </p:sp>
      <p:sp>
        <p:nvSpPr>
          <p:cNvPr id="154" name="Google Shape;154;p27"/>
          <p:cNvSpPr txBox="1"/>
          <p:nvPr>
            <p:ph type="title"/>
          </p:nvPr>
        </p:nvSpPr>
        <p:spPr>
          <a:xfrm>
            <a:off x="4846350"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73763"/>
                </a:solidFill>
              </a:rPr>
              <a:t>NFT</a:t>
            </a:r>
            <a:endParaRPr>
              <a:solidFill>
                <a:srgbClr val="351C75"/>
              </a:solidFill>
            </a:endParaRPr>
          </a:p>
        </p:txBody>
      </p:sp>
      <p:sp>
        <p:nvSpPr>
          <p:cNvPr id="155" name="Google Shape;155;p27"/>
          <p:cNvSpPr txBox="1"/>
          <p:nvPr/>
        </p:nvSpPr>
        <p:spPr>
          <a:xfrm>
            <a:off x="2239625" y="1965150"/>
            <a:ext cx="34500" cy="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56" name="Google Shape;156;p27"/>
          <p:cNvSpPr txBox="1"/>
          <p:nvPr/>
        </p:nvSpPr>
        <p:spPr>
          <a:xfrm>
            <a:off x="679775" y="1561525"/>
            <a:ext cx="3154200" cy="187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Oswald"/>
                <a:ea typeface="Oswald"/>
                <a:cs typeface="Oswald"/>
                <a:sym typeface="Oswald"/>
              </a:rPr>
              <a:t>Fungibility</a:t>
            </a:r>
            <a:r>
              <a:rPr lang="en" sz="1600">
                <a:solidFill>
                  <a:schemeClr val="dk1"/>
                </a:solidFill>
                <a:latin typeface="Oswald"/>
                <a:ea typeface="Oswald"/>
                <a:cs typeface="Oswald"/>
                <a:sym typeface="Oswald"/>
              </a:rPr>
              <a:t>: Each unit of a cryptocurrency is identical to another unit of the same cryptocurrency. For example, one Bitcoin is always equal to another Bitcoin in value.</a:t>
            </a:r>
            <a:endParaRPr sz="16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57" name="Google Shape;157;p27"/>
          <p:cNvSpPr txBox="1"/>
          <p:nvPr/>
        </p:nvSpPr>
        <p:spPr>
          <a:xfrm>
            <a:off x="5099850" y="1491150"/>
            <a:ext cx="3538200" cy="21612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rgbClr val="1D1C1D"/>
              </a:buClr>
              <a:buSzPts val="1600"/>
              <a:buNone/>
            </a:pPr>
            <a:r>
              <a:rPr b="1" lang="en" sz="1600">
                <a:solidFill>
                  <a:srgbClr val="1D1C1D"/>
                </a:solidFill>
                <a:highlight>
                  <a:srgbClr val="FFFFFF"/>
                </a:highlight>
                <a:latin typeface="Oswald"/>
                <a:ea typeface="Oswald"/>
                <a:cs typeface="Oswald"/>
                <a:sym typeface="Oswald"/>
              </a:rPr>
              <a:t>Non-Fungibility</a:t>
            </a:r>
            <a:r>
              <a:rPr lang="en" sz="1600">
                <a:solidFill>
                  <a:srgbClr val="1D1C1D"/>
                </a:solidFill>
                <a:highlight>
                  <a:srgbClr val="FFFFFF"/>
                </a:highlight>
                <a:latin typeface="Oswald"/>
                <a:ea typeface="Oswald"/>
                <a:cs typeface="Oswald"/>
                <a:sym typeface="Oswald"/>
              </a:rPr>
              <a:t>: Each NFT is unique and cannot be exchanged for another NFT of equal value. This uniqueness makes NFTs ideal for representing ownership of one-of-a-kind items.</a:t>
            </a:r>
            <a:endParaRPr sz="1600">
              <a:solidFill>
                <a:srgbClr val="1D1C1D"/>
              </a:solidFill>
              <a:highlight>
                <a:srgbClr val="FFFFFF"/>
              </a:highlight>
              <a:latin typeface="Oswald"/>
              <a:ea typeface="Oswald"/>
              <a:cs typeface="Oswald"/>
              <a:sym typeface="Oswald"/>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173225"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a:t>
            </a:r>
            <a:endParaRPr/>
          </a:p>
        </p:txBody>
      </p:sp>
      <p:sp>
        <p:nvSpPr>
          <p:cNvPr id="163" name="Google Shape;163;p28"/>
          <p:cNvSpPr txBox="1"/>
          <p:nvPr>
            <p:ph type="title"/>
          </p:nvPr>
        </p:nvSpPr>
        <p:spPr>
          <a:xfrm>
            <a:off x="4846350"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73763"/>
                </a:solidFill>
              </a:rPr>
              <a:t>NFT</a:t>
            </a:r>
            <a:endParaRPr>
              <a:solidFill>
                <a:srgbClr val="351C75"/>
              </a:solidFill>
            </a:endParaRPr>
          </a:p>
        </p:txBody>
      </p:sp>
      <p:sp>
        <p:nvSpPr>
          <p:cNvPr id="164" name="Google Shape;164;p28"/>
          <p:cNvSpPr txBox="1"/>
          <p:nvPr/>
        </p:nvSpPr>
        <p:spPr>
          <a:xfrm>
            <a:off x="321800" y="1349550"/>
            <a:ext cx="3471300" cy="24444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chemeClr val="dk1"/>
              </a:buClr>
              <a:buSzPts val="1600"/>
              <a:buNone/>
            </a:pPr>
            <a:r>
              <a:rPr b="1" lang="en" sz="1600">
                <a:solidFill>
                  <a:schemeClr val="dk1"/>
                </a:solidFill>
                <a:latin typeface="Oswald"/>
                <a:ea typeface="Oswald"/>
                <a:cs typeface="Oswald"/>
                <a:sym typeface="Oswald"/>
              </a:rPr>
              <a:t>Decentralization</a:t>
            </a:r>
            <a:r>
              <a:rPr lang="en" sz="1600">
                <a:solidFill>
                  <a:schemeClr val="dk1"/>
                </a:solidFill>
                <a:latin typeface="Oswald"/>
                <a:ea typeface="Oswald"/>
                <a:cs typeface="Oswald"/>
                <a:sym typeface="Oswald"/>
              </a:rPr>
              <a:t>: Cryptocurrencies are not controlled by any central authority, such as a bank or government. Instead, they rely on a decentralized network of nodes to validate and record transactions.</a:t>
            </a:r>
            <a:endParaRPr sz="16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65" name="Google Shape;165;p28"/>
          <p:cNvSpPr txBox="1"/>
          <p:nvPr/>
        </p:nvSpPr>
        <p:spPr>
          <a:xfrm>
            <a:off x="5133300" y="1349550"/>
            <a:ext cx="3471300" cy="24444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chemeClr val="dk1"/>
              </a:buClr>
              <a:buSzPts val="1600"/>
              <a:buNone/>
            </a:pPr>
            <a:r>
              <a:rPr b="1" lang="en" sz="1600">
                <a:solidFill>
                  <a:schemeClr val="dk1"/>
                </a:solidFill>
                <a:latin typeface="Oswald"/>
                <a:ea typeface="Oswald"/>
                <a:cs typeface="Oswald"/>
                <a:sym typeface="Oswald"/>
              </a:rPr>
              <a:t>Decentralization</a:t>
            </a:r>
            <a:r>
              <a:rPr lang="en" sz="1600">
                <a:solidFill>
                  <a:schemeClr val="dk1"/>
                </a:solidFill>
                <a:latin typeface="Oswald"/>
                <a:ea typeface="Oswald"/>
                <a:cs typeface="Oswald"/>
                <a:sym typeface="Oswald"/>
              </a:rPr>
              <a:t>: Cryptocurrencies are not controlled by any central authority, such as a bank or government. Instead, they rely on a decentralized network of nodes to validate and record transactions.</a:t>
            </a:r>
            <a:endParaRPr sz="1600">
              <a:solidFill>
                <a:schemeClr val="dk1"/>
              </a:solidFill>
              <a:latin typeface="Oswald"/>
              <a:ea typeface="Oswald"/>
              <a:cs typeface="Oswald"/>
              <a:sym typeface="Oswald"/>
            </a:endParaRPr>
          </a:p>
          <a:p>
            <a:pPr indent="0" lvl="0" marL="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66" name="Google Shape;166;p28"/>
          <p:cNvSpPr txBox="1"/>
          <p:nvPr/>
        </p:nvSpPr>
        <p:spPr>
          <a:xfrm>
            <a:off x="5184425" y="1349550"/>
            <a:ext cx="3000000" cy="18471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rgbClr val="1D1C1D"/>
              </a:buClr>
              <a:buSzPts val="1600"/>
              <a:buNone/>
            </a:pPr>
            <a:r>
              <a:rPr b="1" lang="en" sz="1600">
                <a:solidFill>
                  <a:srgbClr val="1D1C1D"/>
                </a:solidFill>
                <a:highlight>
                  <a:srgbClr val="FFFFFF"/>
                </a:highlight>
                <a:latin typeface="Oswald"/>
                <a:ea typeface="Oswald"/>
                <a:cs typeface="Oswald"/>
                <a:sym typeface="Oswald"/>
              </a:rPr>
              <a:t>Ownership and Provenance</a:t>
            </a:r>
            <a:r>
              <a:rPr lang="en" sz="1600">
                <a:solidFill>
                  <a:srgbClr val="1D1C1D"/>
                </a:solidFill>
                <a:highlight>
                  <a:srgbClr val="FFFFFF"/>
                </a:highlight>
                <a:latin typeface="Oswald"/>
                <a:ea typeface="Oswald"/>
                <a:cs typeface="Oswald"/>
                <a:sym typeface="Oswald"/>
              </a:rPr>
              <a:t>: NFTs provide verifiable proof of ownership and provenance, making it easy to track the history of the digital asset.</a:t>
            </a:r>
            <a:endParaRPr sz="1600">
              <a:solidFill>
                <a:srgbClr val="1D1C1D"/>
              </a:solidFill>
              <a:highlight>
                <a:srgbClr val="FFFFFF"/>
              </a:highlight>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173225"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a:t>
            </a:r>
            <a:endParaRPr/>
          </a:p>
        </p:txBody>
      </p:sp>
      <p:sp>
        <p:nvSpPr>
          <p:cNvPr id="172" name="Google Shape;172;p29"/>
          <p:cNvSpPr txBox="1"/>
          <p:nvPr>
            <p:ph type="title"/>
          </p:nvPr>
        </p:nvSpPr>
        <p:spPr>
          <a:xfrm>
            <a:off x="4846350" y="212225"/>
            <a:ext cx="4045200" cy="82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73763"/>
                </a:solidFill>
              </a:rPr>
              <a:t>NFT</a:t>
            </a:r>
            <a:endParaRPr>
              <a:solidFill>
                <a:srgbClr val="351C75"/>
              </a:solidFill>
            </a:endParaRPr>
          </a:p>
        </p:txBody>
      </p:sp>
      <p:sp>
        <p:nvSpPr>
          <p:cNvPr id="173" name="Google Shape;173;p29"/>
          <p:cNvSpPr txBox="1"/>
          <p:nvPr/>
        </p:nvSpPr>
        <p:spPr>
          <a:xfrm>
            <a:off x="359825" y="1434650"/>
            <a:ext cx="3056100" cy="24135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chemeClr val="dk1"/>
              </a:buClr>
              <a:buSzPts val="1600"/>
              <a:buNone/>
            </a:pPr>
            <a:r>
              <a:rPr b="1" lang="en" sz="1600">
                <a:solidFill>
                  <a:schemeClr val="dk1"/>
                </a:solidFill>
                <a:latin typeface="Oswald"/>
                <a:ea typeface="Oswald"/>
                <a:cs typeface="Oswald"/>
                <a:sym typeface="Oswald"/>
              </a:rPr>
              <a:t>Utility</a:t>
            </a:r>
            <a:r>
              <a:rPr lang="en" sz="1600">
                <a:solidFill>
                  <a:schemeClr val="dk1"/>
                </a:solidFill>
                <a:latin typeface="Oswald"/>
                <a:ea typeface="Oswald"/>
                <a:cs typeface="Oswald"/>
                <a:sym typeface="Oswald"/>
              </a:rPr>
              <a:t>: Cryptocurrencies are </a:t>
            </a:r>
            <a:endParaRPr sz="1600">
              <a:solidFill>
                <a:schemeClr val="dk1"/>
              </a:solidFill>
              <a:latin typeface="Oswald"/>
              <a:ea typeface="Oswald"/>
              <a:cs typeface="Oswald"/>
              <a:sym typeface="Oswald"/>
            </a:endParaRPr>
          </a:p>
          <a:p>
            <a:pPr indent="-228600" lvl="0" marL="723900" rtl="0" algn="l">
              <a:lnSpc>
                <a:spcPct val="115000"/>
              </a:lnSpc>
              <a:spcBef>
                <a:spcPts val="0"/>
              </a:spcBef>
              <a:spcAft>
                <a:spcPts val="0"/>
              </a:spcAft>
              <a:buClr>
                <a:schemeClr val="dk1"/>
              </a:buClr>
              <a:buSzPts val="1600"/>
              <a:buNone/>
            </a:pPr>
            <a:r>
              <a:rPr lang="en" sz="1600">
                <a:solidFill>
                  <a:schemeClr val="dk1"/>
                </a:solidFill>
                <a:latin typeface="Oswald"/>
                <a:ea typeface="Oswald"/>
                <a:cs typeface="Oswald"/>
                <a:sym typeface="Oswald"/>
              </a:rPr>
              <a:t>primarily used as a medium of exchange, a store of value, and sometimes as a unit of account. They facilitate peer-to-peer transactions without the need for intermediaries.</a:t>
            </a:r>
            <a:endParaRPr sz="1800">
              <a:solidFill>
                <a:schemeClr val="dk1"/>
              </a:solidFill>
              <a:latin typeface="Average"/>
              <a:ea typeface="Average"/>
              <a:cs typeface="Average"/>
              <a:sym typeface="Average"/>
            </a:endParaRPr>
          </a:p>
        </p:txBody>
      </p:sp>
      <p:sp>
        <p:nvSpPr>
          <p:cNvPr id="174" name="Google Shape;174;p29"/>
          <p:cNvSpPr txBox="1"/>
          <p:nvPr/>
        </p:nvSpPr>
        <p:spPr>
          <a:xfrm>
            <a:off x="4846350" y="1434650"/>
            <a:ext cx="3688200" cy="15945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rgbClr val="1D1C1D"/>
              </a:buClr>
              <a:buSzPts val="1600"/>
              <a:buNone/>
            </a:pPr>
            <a:r>
              <a:rPr b="1" lang="en" sz="1600">
                <a:solidFill>
                  <a:srgbClr val="1D1C1D"/>
                </a:solidFill>
                <a:latin typeface="Oswald"/>
                <a:ea typeface="Oswald"/>
                <a:cs typeface="Oswald"/>
                <a:sym typeface="Oswald"/>
              </a:rPr>
              <a:t>Versatility</a:t>
            </a:r>
            <a:r>
              <a:rPr lang="en" sz="1600">
                <a:solidFill>
                  <a:srgbClr val="1D1C1D"/>
                </a:solidFill>
                <a:latin typeface="Oswald"/>
                <a:ea typeface="Oswald"/>
                <a:cs typeface="Oswald"/>
                <a:sym typeface="Oswald"/>
              </a:rPr>
              <a:t>: NFTs can represent a wide range of digital and physical assets, from artwork and music to virtual real estate and in-game items.</a:t>
            </a:r>
            <a:endParaRPr sz="1600">
              <a:solidFill>
                <a:srgbClr val="1D1C1D"/>
              </a:solidFill>
              <a:latin typeface="Oswald"/>
              <a:ea typeface="Oswald"/>
              <a:cs typeface="Oswald"/>
              <a:sym typeface="Oswald"/>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idx="2" type="body"/>
          </p:nvPr>
        </p:nvSpPr>
        <p:spPr>
          <a:xfrm>
            <a:off x="4970775" y="1617600"/>
            <a:ext cx="3208200" cy="19083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t/>
            </a:r>
            <a:endParaRPr b="1" sz="1600"/>
          </a:p>
          <a:p>
            <a:pPr indent="0" lvl="0" marL="0" rtl="0" algn="l">
              <a:spcBef>
                <a:spcPts val="1200"/>
              </a:spcBef>
              <a:spcAft>
                <a:spcPts val="1200"/>
              </a:spcAft>
              <a:buNone/>
            </a:pPr>
            <a:r>
              <a:t/>
            </a:r>
            <a:endParaRPr/>
          </a:p>
        </p:txBody>
      </p:sp>
      <p:pic>
        <p:nvPicPr>
          <p:cNvPr id="184" name="Google Shape;184;p31"/>
          <p:cNvPicPr preferRelativeResize="0"/>
          <p:nvPr/>
        </p:nvPicPr>
        <p:blipFill>
          <a:blip r:embed="rId3">
            <a:alphaModFix/>
          </a:blip>
          <a:stretch>
            <a:fillRect/>
          </a:stretch>
        </p:blipFill>
        <p:spPr>
          <a:xfrm>
            <a:off x="717475" y="1490175"/>
            <a:ext cx="3407678" cy="1908300"/>
          </a:xfrm>
          <a:prstGeom prst="rect">
            <a:avLst/>
          </a:prstGeom>
          <a:noFill/>
          <a:ln>
            <a:noFill/>
          </a:ln>
        </p:spPr>
      </p:pic>
      <p:sp>
        <p:nvSpPr>
          <p:cNvPr id="185" name="Google Shape;185;p31"/>
          <p:cNvSpPr txBox="1"/>
          <p:nvPr/>
        </p:nvSpPr>
        <p:spPr>
          <a:xfrm>
            <a:off x="4572000" y="760800"/>
            <a:ext cx="42528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Decentralized Music Streaming: decentralized music streaming platform that empowers artists to publish, share, and monetize their music directly without intermediaries, ensuring fairer revenue distribution.</a:t>
            </a:r>
            <a:endParaRPr>
              <a:solidFill>
                <a:schemeClr val="accent3"/>
              </a:solidFill>
              <a:latin typeface="Average"/>
              <a:ea typeface="Average"/>
              <a:cs typeface="Average"/>
              <a:sym typeface="Average"/>
            </a:endParaRPr>
          </a:p>
          <a:p>
            <a:pPr indent="-317500" lvl="0" marL="4572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Blockchain Technology: Utilizes blockchain technology to provide transparent and immutable records of music ownership and royalty distribution , fostering trust and fairness in the music industry.</a:t>
            </a:r>
            <a:endParaRPr>
              <a:solidFill>
                <a:schemeClr val="accent3"/>
              </a:solidFill>
              <a:latin typeface="Average"/>
              <a:ea typeface="Average"/>
              <a:cs typeface="Average"/>
              <a:sym typeface="Average"/>
            </a:endParaRPr>
          </a:p>
          <a:p>
            <a:pPr indent="-317500" lvl="0" marL="4572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AUDIO Token: The native cryptocurrency, AUDIO, is used for governance, staking, and accessing premium features, aligning incentives between artists, fans, and node operators.</a:t>
            </a:r>
            <a:endParaRPr>
              <a:solidFill>
                <a:schemeClr val="accent3"/>
              </a:solidFill>
              <a:latin typeface="Average"/>
              <a:ea typeface="Average"/>
              <a:cs typeface="Average"/>
              <a:sym typeface="Average"/>
            </a:endParaRPr>
          </a:p>
        </p:txBody>
      </p:sp>
      <p:sp>
        <p:nvSpPr>
          <p:cNvPr id="186" name="Google Shape;186;p31"/>
          <p:cNvSpPr txBox="1"/>
          <p:nvPr/>
        </p:nvSpPr>
        <p:spPr>
          <a:xfrm>
            <a:off x="1860464" y="3678400"/>
            <a:ext cx="11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(AUDIO)</a:t>
            </a:r>
            <a:endParaRPr sz="1800">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4"/>
          <p:cNvSpPr/>
          <p:nvPr/>
        </p:nvSpPr>
        <p:spPr>
          <a:xfrm>
            <a:off x="2403650" y="608452"/>
            <a:ext cx="4336705" cy="646992"/>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Block-chain</a:t>
            </a:r>
          </a:p>
        </p:txBody>
      </p:sp>
      <p:sp>
        <p:nvSpPr>
          <p:cNvPr id="69" name="Google Shape;69;p14"/>
          <p:cNvSpPr txBox="1"/>
          <p:nvPr/>
        </p:nvSpPr>
        <p:spPr>
          <a:xfrm>
            <a:off x="1319900" y="2006100"/>
            <a:ext cx="66426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rgbClr val="F8F8F8"/>
                </a:solidFill>
                <a:latin typeface="Oswald"/>
                <a:ea typeface="Oswald"/>
                <a:cs typeface="Oswald"/>
                <a:sym typeface="Oswald"/>
              </a:rPr>
              <a:t>a system in which a record of transactions, especially those made in a </a:t>
            </a:r>
            <a:r>
              <a:rPr lang="en" sz="2050">
                <a:solidFill>
                  <a:srgbClr val="F8F8F8"/>
                </a:solidFill>
                <a:uFill>
                  <a:noFill/>
                </a:uFill>
                <a:latin typeface="Oswald"/>
                <a:ea typeface="Oswald"/>
                <a:cs typeface="Oswald"/>
                <a:sym typeface="Oswald"/>
                <a:hlinkClick r:id="rId4">
                  <a:extLst>
                    <a:ext uri="{A12FA001-AC4F-418D-AE19-62706E023703}">
                      <ahyp:hlinkClr val="tx"/>
                    </a:ext>
                  </a:extLst>
                </a:hlinkClick>
              </a:rPr>
              <a:t>cryptocurrency</a:t>
            </a:r>
            <a:r>
              <a:rPr lang="en" sz="2050">
                <a:solidFill>
                  <a:srgbClr val="F8F8F8"/>
                </a:solidFill>
                <a:latin typeface="Oswald"/>
                <a:ea typeface="Oswald"/>
                <a:cs typeface="Oswald"/>
                <a:sym typeface="Oswald"/>
              </a:rPr>
              <a:t>, is maintained across computers that are linked in a </a:t>
            </a:r>
            <a:r>
              <a:rPr lang="en" sz="2050">
                <a:solidFill>
                  <a:srgbClr val="F8F8F8"/>
                </a:solidFill>
                <a:uFill>
                  <a:noFill/>
                </a:uFill>
                <a:latin typeface="Oswald"/>
                <a:ea typeface="Oswald"/>
                <a:cs typeface="Oswald"/>
                <a:sym typeface="Oswald"/>
                <a:hlinkClick r:id="rId5">
                  <a:extLst>
                    <a:ext uri="{A12FA001-AC4F-418D-AE19-62706E023703}">
                      <ahyp:hlinkClr val="tx"/>
                    </a:ext>
                  </a:extLst>
                </a:hlinkClick>
              </a:rPr>
              <a:t>peer-to-peer</a:t>
            </a:r>
            <a:r>
              <a:rPr lang="en" sz="2050">
                <a:solidFill>
                  <a:srgbClr val="F8F8F8"/>
                </a:solidFill>
                <a:latin typeface="Oswald"/>
                <a:ea typeface="Oswald"/>
                <a:cs typeface="Oswald"/>
                <a:sym typeface="Oswald"/>
              </a:rPr>
              <a:t> network.</a:t>
            </a:r>
            <a:endParaRPr sz="3400">
              <a:solidFill>
                <a:srgbClr val="F8F8F8"/>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2" type="body"/>
          </p:nvPr>
        </p:nvSpPr>
        <p:spPr>
          <a:xfrm>
            <a:off x="4970775" y="1617600"/>
            <a:ext cx="3208200" cy="19083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t/>
            </a:r>
            <a:endParaRPr b="1" sz="1600"/>
          </a:p>
          <a:p>
            <a:pPr indent="0" lvl="0" marL="457200" rtl="0" algn="l">
              <a:spcBef>
                <a:spcPts val="120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4241875" y="637350"/>
            <a:ext cx="4665976" cy="2623879"/>
          </a:xfrm>
          <a:prstGeom prst="rect">
            <a:avLst/>
          </a:prstGeom>
          <a:noFill/>
          <a:ln>
            <a:noFill/>
          </a:ln>
        </p:spPr>
      </p:pic>
      <p:sp>
        <p:nvSpPr>
          <p:cNvPr id="193" name="Google Shape;193;p32"/>
          <p:cNvSpPr txBox="1"/>
          <p:nvPr/>
        </p:nvSpPr>
        <p:spPr>
          <a:xfrm>
            <a:off x="6032763" y="3648900"/>
            <a:ext cx="1084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3"/>
                </a:solidFill>
                <a:latin typeface="Average"/>
                <a:ea typeface="Average"/>
                <a:cs typeface="Average"/>
                <a:sym typeface="Average"/>
              </a:rPr>
              <a:t>Chiliz</a:t>
            </a:r>
            <a:endParaRPr b="1" sz="2400">
              <a:solidFill>
                <a:schemeClr val="accent3"/>
              </a:solidFill>
              <a:latin typeface="Average"/>
              <a:ea typeface="Average"/>
              <a:cs typeface="Average"/>
              <a:sym typeface="Average"/>
            </a:endParaRPr>
          </a:p>
          <a:p>
            <a:pPr indent="0" lvl="0" marL="0" rtl="0" algn="l">
              <a:spcBef>
                <a:spcPts val="0"/>
              </a:spcBef>
              <a:spcAft>
                <a:spcPts val="0"/>
              </a:spcAft>
              <a:buNone/>
            </a:pPr>
            <a:r>
              <a:rPr b="1" lang="en" sz="2000">
                <a:solidFill>
                  <a:schemeClr val="accent3"/>
                </a:solidFill>
                <a:latin typeface="Average"/>
                <a:ea typeface="Average"/>
                <a:cs typeface="Average"/>
                <a:sym typeface="Average"/>
              </a:rPr>
              <a:t>(CHZ)</a:t>
            </a:r>
            <a:endParaRPr b="1" sz="2000">
              <a:solidFill>
                <a:schemeClr val="accent3"/>
              </a:solidFill>
              <a:latin typeface="Average"/>
              <a:ea typeface="Average"/>
              <a:cs typeface="Average"/>
              <a:sym typeface="Average"/>
            </a:endParaRPr>
          </a:p>
        </p:txBody>
      </p:sp>
      <p:sp>
        <p:nvSpPr>
          <p:cNvPr id="194" name="Google Shape;194;p32"/>
          <p:cNvSpPr txBox="1"/>
          <p:nvPr/>
        </p:nvSpPr>
        <p:spPr>
          <a:xfrm>
            <a:off x="0" y="637350"/>
            <a:ext cx="3981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Oswald"/>
              <a:buChar char="●"/>
            </a:pPr>
            <a:r>
              <a:rPr b="1" lang="en">
                <a:solidFill>
                  <a:schemeClr val="accent3"/>
                </a:solidFill>
                <a:latin typeface="Oswald"/>
                <a:ea typeface="Oswald"/>
                <a:cs typeface="Oswald"/>
                <a:sym typeface="Oswald"/>
              </a:rPr>
              <a:t>Fan Engagement Platform</a:t>
            </a:r>
            <a:r>
              <a:rPr lang="en">
                <a:solidFill>
                  <a:schemeClr val="accent3"/>
                </a:solidFill>
                <a:latin typeface="Oswald"/>
                <a:ea typeface="Oswald"/>
                <a:cs typeface="Oswald"/>
                <a:sym typeface="Oswald"/>
              </a:rPr>
              <a:t>: Chiliz is a </a:t>
            </a:r>
            <a:r>
              <a:rPr lang="en">
                <a:solidFill>
                  <a:schemeClr val="accent3"/>
                </a:solidFill>
                <a:latin typeface="Oswald"/>
                <a:ea typeface="Oswald"/>
                <a:cs typeface="Oswald"/>
                <a:sym typeface="Oswald"/>
              </a:rPr>
              <a:t>blockchain</a:t>
            </a:r>
            <a:r>
              <a:rPr lang="en">
                <a:solidFill>
                  <a:schemeClr val="accent3"/>
                </a:solidFill>
                <a:latin typeface="Oswald"/>
                <a:ea typeface="Oswald"/>
                <a:cs typeface="Oswald"/>
                <a:sym typeface="Oswald"/>
              </a:rPr>
              <a:t>-based platform designed to enhance fan engagement in sports and entertainment by allowing fans to purchase tokenized voting rights for their favorite teams and events</a:t>
            </a:r>
            <a:endParaRPr>
              <a:solidFill>
                <a:schemeClr val="accent3"/>
              </a:solidFill>
              <a:latin typeface="Oswald"/>
              <a:ea typeface="Oswald"/>
              <a:cs typeface="Oswald"/>
              <a:sym typeface="Oswald"/>
            </a:endParaRPr>
          </a:p>
          <a:p>
            <a:pPr indent="0" lvl="0" marL="457200" rtl="0" algn="l">
              <a:spcBef>
                <a:spcPts val="0"/>
              </a:spcBef>
              <a:spcAft>
                <a:spcPts val="0"/>
              </a:spcAft>
              <a:buNone/>
            </a:pPr>
            <a:r>
              <a:t/>
            </a:r>
            <a:endParaRPr>
              <a:solidFill>
                <a:schemeClr val="accent3"/>
              </a:solidFill>
              <a:latin typeface="Oswald"/>
              <a:ea typeface="Oswald"/>
              <a:cs typeface="Oswald"/>
              <a:sym typeface="Oswald"/>
            </a:endParaRPr>
          </a:p>
          <a:p>
            <a:pPr indent="-317500" lvl="0" marL="457200" rtl="0" algn="l">
              <a:spcBef>
                <a:spcPts val="0"/>
              </a:spcBef>
              <a:spcAft>
                <a:spcPts val="0"/>
              </a:spcAft>
              <a:buClr>
                <a:schemeClr val="accent3"/>
              </a:buClr>
              <a:buSzPts val="1400"/>
              <a:buFont typeface="Oswald"/>
              <a:buChar char="●"/>
            </a:pPr>
            <a:r>
              <a:rPr b="1" lang="en">
                <a:solidFill>
                  <a:schemeClr val="accent3"/>
                </a:solidFill>
                <a:latin typeface="Oswald"/>
                <a:ea typeface="Oswald"/>
                <a:cs typeface="Oswald"/>
                <a:sym typeface="Oswald"/>
              </a:rPr>
              <a:t>CHZ Token:</a:t>
            </a:r>
            <a:r>
              <a:rPr lang="en">
                <a:solidFill>
                  <a:schemeClr val="accent3"/>
                </a:solidFill>
                <a:latin typeface="Oswald"/>
                <a:ea typeface="Oswald"/>
                <a:cs typeface="Oswald"/>
                <a:sym typeface="Oswald"/>
              </a:rPr>
              <a:t> The native cryptocurrency is used for purchasing fan tokens participating in voting, and engaging with various fan-related activities on the platform, creating a new ecosystem for fan interaction and monetization</a:t>
            </a:r>
            <a:endParaRPr>
              <a:solidFill>
                <a:schemeClr val="accent3"/>
              </a:solidFill>
              <a:latin typeface="Oswald"/>
              <a:ea typeface="Oswald"/>
              <a:cs typeface="Oswald"/>
              <a:sym typeface="Oswald"/>
            </a:endParaRPr>
          </a:p>
          <a:p>
            <a:pPr indent="0" lvl="0" marL="457200" rtl="0" algn="l">
              <a:spcBef>
                <a:spcPts val="0"/>
              </a:spcBef>
              <a:spcAft>
                <a:spcPts val="0"/>
              </a:spcAft>
              <a:buNone/>
            </a:pPr>
            <a:r>
              <a:t/>
            </a:r>
            <a:endParaRPr>
              <a:solidFill>
                <a:schemeClr val="accent3"/>
              </a:solidFill>
              <a:latin typeface="Oswald"/>
              <a:ea typeface="Oswald"/>
              <a:cs typeface="Oswald"/>
              <a:sym typeface="Oswald"/>
            </a:endParaRPr>
          </a:p>
          <a:p>
            <a:pPr indent="-317500" lvl="0" marL="457200" rtl="0" algn="l">
              <a:spcBef>
                <a:spcPts val="0"/>
              </a:spcBef>
              <a:spcAft>
                <a:spcPts val="0"/>
              </a:spcAft>
              <a:buClr>
                <a:schemeClr val="accent3"/>
              </a:buClr>
              <a:buSzPts val="1400"/>
              <a:buFont typeface="Oswald"/>
              <a:buChar char="●"/>
            </a:pPr>
            <a:r>
              <a:rPr b="1" lang="en">
                <a:solidFill>
                  <a:schemeClr val="accent3"/>
                </a:solidFill>
                <a:latin typeface="Oswald"/>
                <a:ea typeface="Oswald"/>
                <a:cs typeface="Oswald"/>
                <a:sym typeface="Oswald"/>
              </a:rPr>
              <a:t>Global Adoption</a:t>
            </a:r>
            <a:r>
              <a:rPr lang="en">
                <a:solidFill>
                  <a:schemeClr val="accent3"/>
                </a:solidFill>
                <a:latin typeface="Oswald"/>
                <a:ea typeface="Oswald"/>
                <a:cs typeface="Oswald"/>
                <a:sym typeface="Oswald"/>
              </a:rPr>
              <a:t>: Chiliz has established partnerships with major sports organizations and teams worldwide</a:t>
            </a:r>
            <a:endParaRPr>
              <a:solidFill>
                <a:schemeClr val="accent3"/>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3"/>
          <p:cNvPicPr preferRelativeResize="0"/>
          <p:nvPr/>
        </p:nvPicPr>
        <p:blipFill>
          <a:blip r:embed="rId3">
            <a:alphaModFix/>
          </a:blip>
          <a:stretch>
            <a:fillRect/>
          </a:stretch>
        </p:blipFill>
        <p:spPr>
          <a:xfrm>
            <a:off x="859212" y="415200"/>
            <a:ext cx="1775825" cy="1775825"/>
          </a:xfrm>
          <a:prstGeom prst="rect">
            <a:avLst/>
          </a:prstGeom>
          <a:noFill/>
          <a:ln>
            <a:noFill/>
          </a:ln>
        </p:spPr>
      </p:pic>
      <p:sp>
        <p:nvSpPr>
          <p:cNvPr id="200" name="Google Shape;200;p33"/>
          <p:cNvSpPr txBox="1"/>
          <p:nvPr/>
        </p:nvSpPr>
        <p:spPr>
          <a:xfrm>
            <a:off x="859225" y="2260375"/>
            <a:ext cx="1974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Average"/>
                <a:ea typeface="Average"/>
                <a:cs typeface="Average"/>
                <a:sym typeface="Average"/>
              </a:rPr>
              <a:t>Axie Infinity </a:t>
            </a:r>
            <a:endParaRPr sz="2400">
              <a:solidFill>
                <a:schemeClr val="accent3"/>
              </a:solidFill>
              <a:latin typeface="Average"/>
              <a:ea typeface="Average"/>
              <a:cs typeface="Average"/>
              <a:sym typeface="Average"/>
            </a:endParaRPr>
          </a:p>
          <a:p>
            <a:pPr indent="0" lvl="0" marL="0" rtl="0" algn="l">
              <a:spcBef>
                <a:spcPts val="0"/>
              </a:spcBef>
              <a:spcAft>
                <a:spcPts val="0"/>
              </a:spcAft>
              <a:buNone/>
            </a:pPr>
            <a:r>
              <a:rPr lang="en" sz="2400">
                <a:solidFill>
                  <a:schemeClr val="accent3"/>
                </a:solidFill>
                <a:latin typeface="Average"/>
                <a:ea typeface="Average"/>
                <a:cs typeface="Average"/>
                <a:sym typeface="Average"/>
              </a:rPr>
              <a:t>     (AXS)</a:t>
            </a:r>
            <a:endParaRPr/>
          </a:p>
        </p:txBody>
      </p:sp>
      <p:pic>
        <p:nvPicPr>
          <p:cNvPr id="201" name="Google Shape;201;p33"/>
          <p:cNvPicPr preferRelativeResize="0"/>
          <p:nvPr/>
        </p:nvPicPr>
        <p:blipFill>
          <a:blip r:embed="rId4">
            <a:alphaModFix/>
          </a:blip>
          <a:stretch>
            <a:fillRect/>
          </a:stretch>
        </p:blipFill>
        <p:spPr>
          <a:xfrm>
            <a:off x="129263" y="2726275"/>
            <a:ext cx="3434224" cy="2345549"/>
          </a:xfrm>
          <a:prstGeom prst="rect">
            <a:avLst/>
          </a:prstGeom>
          <a:noFill/>
          <a:ln>
            <a:noFill/>
          </a:ln>
        </p:spPr>
      </p:pic>
      <p:pic>
        <p:nvPicPr>
          <p:cNvPr id="202" name="Google Shape;202;p33"/>
          <p:cNvPicPr preferRelativeResize="0"/>
          <p:nvPr/>
        </p:nvPicPr>
        <p:blipFill>
          <a:blip r:embed="rId5">
            <a:alphaModFix/>
          </a:blip>
          <a:stretch>
            <a:fillRect/>
          </a:stretch>
        </p:blipFill>
        <p:spPr>
          <a:xfrm>
            <a:off x="3056056" y="332725"/>
            <a:ext cx="4115751" cy="705600"/>
          </a:xfrm>
          <a:prstGeom prst="rect">
            <a:avLst/>
          </a:prstGeom>
          <a:noFill/>
          <a:ln>
            <a:noFill/>
          </a:ln>
        </p:spPr>
      </p:pic>
      <p:pic>
        <p:nvPicPr>
          <p:cNvPr id="203" name="Google Shape;203;p33"/>
          <p:cNvPicPr preferRelativeResize="0"/>
          <p:nvPr/>
        </p:nvPicPr>
        <p:blipFill>
          <a:blip r:embed="rId6">
            <a:alphaModFix/>
          </a:blip>
          <a:stretch>
            <a:fillRect/>
          </a:stretch>
        </p:blipFill>
        <p:spPr>
          <a:xfrm>
            <a:off x="3120689" y="1425550"/>
            <a:ext cx="2308785" cy="1300725"/>
          </a:xfrm>
          <a:prstGeom prst="rect">
            <a:avLst/>
          </a:prstGeom>
          <a:noFill/>
          <a:ln>
            <a:noFill/>
          </a:ln>
        </p:spPr>
      </p:pic>
      <p:sp>
        <p:nvSpPr>
          <p:cNvPr id="204" name="Google Shape;204;p33"/>
          <p:cNvSpPr txBox="1"/>
          <p:nvPr/>
        </p:nvSpPr>
        <p:spPr>
          <a:xfrm>
            <a:off x="3551038" y="2790900"/>
            <a:ext cx="1448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3"/>
                </a:solidFill>
                <a:latin typeface="Oswald"/>
                <a:ea typeface="Oswald"/>
                <a:cs typeface="Oswald"/>
                <a:sym typeface="Oswald"/>
              </a:rPr>
              <a:t>The Sandbox</a:t>
            </a:r>
            <a:endParaRPr b="1" sz="1800">
              <a:solidFill>
                <a:schemeClr val="accent3"/>
              </a:solidFill>
              <a:latin typeface="Oswald"/>
              <a:ea typeface="Oswald"/>
              <a:cs typeface="Oswald"/>
              <a:sym typeface="Oswald"/>
            </a:endParaRPr>
          </a:p>
          <a:p>
            <a:pPr indent="0" lvl="0" marL="0" rtl="0" algn="ctr">
              <a:spcBef>
                <a:spcPts val="0"/>
              </a:spcBef>
              <a:spcAft>
                <a:spcPts val="0"/>
              </a:spcAft>
              <a:buNone/>
            </a:pPr>
            <a:r>
              <a:rPr b="1" lang="en" sz="1800">
                <a:solidFill>
                  <a:schemeClr val="accent3"/>
                </a:solidFill>
                <a:latin typeface="Oswald"/>
                <a:ea typeface="Oswald"/>
                <a:cs typeface="Oswald"/>
                <a:sym typeface="Oswald"/>
              </a:rPr>
              <a:t>(SAND)</a:t>
            </a:r>
            <a:endParaRPr b="1" sz="1800">
              <a:solidFill>
                <a:schemeClr val="accent3"/>
              </a:solidFill>
              <a:latin typeface="Oswald"/>
              <a:ea typeface="Oswald"/>
              <a:cs typeface="Oswald"/>
              <a:sym typeface="Oswald"/>
            </a:endParaRPr>
          </a:p>
        </p:txBody>
      </p:sp>
      <p:sp>
        <p:nvSpPr>
          <p:cNvPr id="205" name="Google Shape;205;p33"/>
          <p:cNvSpPr txBox="1"/>
          <p:nvPr/>
        </p:nvSpPr>
        <p:spPr>
          <a:xfrm>
            <a:off x="7380800" y="454675"/>
            <a:ext cx="85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Oswald"/>
                <a:ea typeface="Oswald"/>
                <a:cs typeface="Oswald"/>
                <a:sym typeface="Oswald"/>
              </a:rPr>
              <a:t>(MANA)</a:t>
            </a:r>
            <a:endParaRPr/>
          </a:p>
        </p:txBody>
      </p:sp>
      <p:sp>
        <p:nvSpPr>
          <p:cNvPr id="206" name="Google Shape;206;p33"/>
          <p:cNvSpPr txBox="1"/>
          <p:nvPr/>
        </p:nvSpPr>
        <p:spPr>
          <a:xfrm>
            <a:off x="5716650" y="1305600"/>
            <a:ext cx="3000000" cy="3709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All 3 platforms operate on </a:t>
            </a:r>
            <a:r>
              <a:rPr lang="en" sz="1200">
                <a:solidFill>
                  <a:schemeClr val="accent3"/>
                </a:solidFill>
                <a:latin typeface="Average"/>
                <a:ea typeface="Average"/>
                <a:cs typeface="Average"/>
                <a:sym typeface="Average"/>
              </a:rPr>
              <a:t>blockchain technology, providing decentralized virtual worlds where users can own, trade, and monetize digital assets and properties.</a:t>
            </a:r>
            <a:endParaRPr sz="1200">
              <a:solidFill>
                <a:schemeClr val="accent3"/>
              </a:solidFill>
              <a:latin typeface="Average"/>
              <a:ea typeface="Average"/>
              <a:cs typeface="Average"/>
              <a:sym typeface="Average"/>
            </a:endParaRPr>
          </a:p>
          <a:p>
            <a:pPr indent="-304800" lvl="0" marL="4572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All incorporate a play-to-earn model, allowing users to earn cryptocurrency by participating in the platform. Additionally, they emphasize user-generated content, enabling players to create, own, and trade unique items and experiences. </a:t>
            </a:r>
            <a:endParaRPr sz="1200">
              <a:solidFill>
                <a:schemeClr val="accent3"/>
              </a:solidFill>
              <a:latin typeface="Average"/>
              <a:ea typeface="Average"/>
              <a:cs typeface="Average"/>
              <a:sym typeface="Average"/>
            </a:endParaRPr>
          </a:p>
          <a:p>
            <a:pPr indent="-304800" lvl="0" marL="4572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All have a native cryptocurrency used for transactions within their ecosystems.</a:t>
            </a:r>
            <a:endParaRPr sz="1200">
              <a:solidFill>
                <a:schemeClr val="accent3"/>
              </a:solidFill>
              <a:latin typeface="Average"/>
              <a:ea typeface="Average"/>
              <a:cs typeface="Average"/>
              <a:sym typeface="Average"/>
            </a:endParaRPr>
          </a:p>
          <a:p>
            <a:pPr indent="0" lvl="0" marL="0" rtl="0" algn="l">
              <a:lnSpc>
                <a:spcPct val="115000"/>
              </a:lnSpc>
              <a:spcBef>
                <a:spcPts val="1200"/>
              </a:spcBef>
              <a:spcAft>
                <a:spcPts val="1200"/>
              </a:spcAft>
              <a:buNone/>
            </a:pPr>
            <a:r>
              <a:rPr lang="en" sz="1200">
                <a:solidFill>
                  <a:schemeClr val="accent3"/>
                </a:solidFill>
                <a:latin typeface="Average"/>
                <a:ea typeface="Average"/>
                <a:cs typeface="Average"/>
                <a:sym typeface="Average"/>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715150" y="1640100"/>
            <a:ext cx="2962275" cy="1543050"/>
          </a:xfrm>
          <a:prstGeom prst="rect">
            <a:avLst/>
          </a:prstGeom>
          <a:noFill/>
          <a:ln>
            <a:noFill/>
          </a:ln>
        </p:spPr>
      </p:pic>
      <p:sp>
        <p:nvSpPr>
          <p:cNvPr id="212" name="Google Shape;212;p34"/>
          <p:cNvSpPr txBox="1"/>
          <p:nvPr/>
        </p:nvSpPr>
        <p:spPr>
          <a:xfrm>
            <a:off x="1371750" y="3660425"/>
            <a:ext cx="164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Flow (FLOW)</a:t>
            </a:r>
            <a:endParaRPr sz="1800">
              <a:solidFill>
                <a:schemeClr val="accent3"/>
              </a:solidFill>
              <a:latin typeface="Average"/>
              <a:ea typeface="Average"/>
              <a:cs typeface="Average"/>
              <a:sym typeface="Average"/>
            </a:endParaRPr>
          </a:p>
        </p:txBody>
      </p:sp>
      <p:sp>
        <p:nvSpPr>
          <p:cNvPr id="213" name="Google Shape;213;p34"/>
          <p:cNvSpPr txBox="1"/>
          <p:nvPr/>
        </p:nvSpPr>
        <p:spPr>
          <a:xfrm>
            <a:off x="4257800" y="970950"/>
            <a:ext cx="44838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Oswald"/>
              <a:buChar char="●"/>
            </a:pPr>
            <a:r>
              <a:rPr lang="en">
                <a:solidFill>
                  <a:schemeClr val="accent3"/>
                </a:solidFill>
                <a:latin typeface="Oswald"/>
                <a:ea typeface="Oswald"/>
                <a:cs typeface="Oswald"/>
                <a:sym typeface="Oswald"/>
              </a:rPr>
              <a:t>Purpose-Built Blockchain: Flow is a blockchain designed from the ground up to support high-performance applications, including NFTs and dApps, offering scalability without compromising decentralization.</a:t>
            </a:r>
            <a:endParaRPr>
              <a:solidFill>
                <a:schemeClr val="accent3"/>
              </a:solidFill>
              <a:latin typeface="Oswald"/>
              <a:ea typeface="Oswald"/>
              <a:cs typeface="Oswald"/>
              <a:sym typeface="Oswald"/>
            </a:endParaRPr>
          </a:p>
          <a:p>
            <a:pPr indent="0" lvl="0" marL="457200" rtl="0" algn="l">
              <a:spcBef>
                <a:spcPts val="0"/>
              </a:spcBef>
              <a:spcAft>
                <a:spcPts val="0"/>
              </a:spcAft>
              <a:buNone/>
            </a:pPr>
            <a:r>
              <a:t/>
            </a:r>
            <a:endParaRPr>
              <a:solidFill>
                <a:schemeClr val="accent3"/>
              </a:solidFill>
              <a:latin typeface="Oswald"/>
              <a:ea typeface="Oswald"/>
              <a:cs typeface="Oswald"/>
              <a:sym typeface="Oswald"/>
            </a:endParaRPr>
          </a:p>
          <a:p>
            <a:pPr indent="-317500" lvl="0" marL="457200" rtl="0" algn="l">
              <a:spcBef>
                <a:spcPts val="0"/>
              </a:spcBef>
              <a:spcAft>
                <a:spcPts val="0"/>
              </a:spcAft>
              <a:buClr>
                <a:schemeClr val="accent3"/>
              </a:buClr>
              <a:buSzPts val="1400"/>
              <a:buFont typeface="Oswald"/>
              <a:buChar char="●"/>
            </a:pPr>
            <a:r>
              <a:rPr lang="en">
                <a:solidFill>
                  <a:schemeClr val="accent3"/>
                </a:solidFill>
                <a:latin typeface="Oswald"/>
                <a:ea typeface="Oswald"/>
                <a:cs typeface="Oswald"/>
                <a:sym typeface="Oswald"/>
              </a:rPr>
              <a:t>Provides the infrastructure layer providing the technology and network for </a:t>
            </a:r>
            <a:r>
              <a:rPr lang="en">
                <a:solidFill>
                  <a:schemeClr val="accent3"/>
                </a:solidFill>
                <a:latin typeface="Oswald"/>
                <a:ea typeface="Oswald"/>
                <a:cs typeface="Oswald"/>
                <a:sym typeface="Oswald"/>
              </a:rPr>
              <a:t>developers to use and interact with custom NFT’s and dApps.</a:t>
            </a:r>
            <a:endParaRPr>
              <a:solidFill>
                <a:schemeClr val="accent3"/>
              </a:solidFill>
              <a:latin typeface="Oswald"/>
              <a:ea typeface="Oswald"/>
              <a:cs typeface="Oswald"/>
              <a:sym typeface="Oswald"/>
            </a:endParaRPr>
          </a:p>
          <a:p>
            <a:pPr indent="0" lvl="0" marL="457200" rtl="0" algn="l">
              <a:spcBef>
                <a:spcPts val="0"/>
              </a:spcBef>
              <a:spcAft>
                <a:spcPts val="0"/>
              </a:spcAft>
              <a:buNone/>
            </a:pPr>
            <a:r>
              <a:t/>
            </a:r>
            <a:endParaRPr>
              <a:solidFill>
                <a:schemeClr val="accent3"/>
              </a:solidFill>
              <a:latin typeface="Oswald"/>
              <a:ea typeface="Oswald"/>
              <a:cs typeface="Oswald"/>
              <a:sym typeface="Oswald"/>
            </a:endParaRPr>
          </a:p>
          <a:p>
            <a:pPr indent="-317500" lvl="0" marL="457200" rtl="0" algn="l">
              <a:spcBef>
                <a:spcPts val="0"/>
              </a:spcBef>
              <a:spcAft>
                <a:spcPts val="0"/>
              </a:spcAft>
              <a:buClr>
                <a:schemeClr val="accent3"/>
              </a:buClr>
              <a:buSzPts val="1400"/>
              <a:buFont typeface="Oswald"/>
              <a:buChar char="●"/>
            </a:pPr>
            <a:r>
              <a:rPr lang="en">
                <a:solidFill>
                  <a:schemeClr val="accent3"/>
                </a:solidFill>
                <a:latin typeface="Oswald"/>
                <a:ea typeface="Oswald"/>
                <a:cs typeface="Oswald"/>
                <a:sym typeface="Oswald"/>
              </a:rPr>
              <a:t>Developer-Friendly: provides robust tools and resources for developers to create and deploy their own NFTs and dApps fostering an innovative and growing ecosystem for NFT-based application</a:t>
            </a:r>
            <a:endParaRPr>
              <a:solidFill>
                <a:schemeClr val="accent3"/>
              </a:solidFill>
              <a:latin typeface="Oswald"/>
              <a:ea typeface="Oswald"/>
              <a:cs typeface="Oswald"/>
              <a:sym typeface="Oswald"/>
            </a:endParaRPr>
          </a:p>
          <a:p>
            <a:pPr indent="0" lvl="0" marL="457200" rtl="0" algn="l">
              <a:spcBef>
                <a:spcPts val="0"/>
              </a:spcBef>
              <a:spcAft>
                <a:spcPts val="0"/>
              </a:spcAft>
              <a:buNone/>
            </a:pPr>
            <a:r>
              <a:t/>
            </a:r>
            <a:endParaRPr>
              <a:solidFill>
                <a:schemeClr val="accent3"/>
              </a:solidFill>
              <a:latin typeface="Oswald"/>
              <a:ea typeface="Oswald"/>
              <a:cs typeface="Oswald"/>
              <a:sym typeface="Oswald"/>
            </a:endParaRPr>
          </a:p>
          <a:p>
            <a:pPr indent="-317500" lvl="0" marL="457200" rtl="0" algn="l">
              <a:spcBef>
                <a:spcPts val="0"/>
              </a:spcBef>
              <a:spcAft>
                <a:spcPts val="0"/>
              </a:spcAft>
              <a:buClr>
                <a:schemeClr val="accent3"/>
              </a:buClr>
              <a:buSzPts val="1400"/>
              <a:buFont typeface="Oswald"/>
              <a:buChar char="●"/>
            </a:pPr>
            <a:r>
              <a:rPr lang="en">
                <a:solidFill>
                  <a:schemeClr val="accent3"/>
                </a:solidFill>
                <a:latin typeface="Oswald"/>
                <a:ea typeface="Oswald"/>
                <a:cs typeface="Oswald"/>
                <a:sym typeface="Oswald"/>
              </a:rPr>
              <a:t>The “Blockchain Middleman”</a:t>
            </a:r>
            <a:endParaRPr>
              <a:solidFill>
                <a:schemeClr val="accent3"/>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405025" y="10952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Forex Market</a:t>
            </a:r>
            <a:endParaRPr/>
          </a:p>
        </p:txBody>
      </p:sp>
      <p:sp>
        <p:nvSpPr>
          <p:cNvPr id="219" name="Google Shape;219;p35"/>
          <p:cNvSpPr txBox="1"/>
          <p:nvPr>
            <p:ph idx="1" type="body"/>
          </p:nvPr>
        </p:nvSpPr>
        <p:spPr>
          <a:xfrm>
            <a:off x="311700" y="1850900"/>
            <a:ext cx="2808000" cy="271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A decentralized global market for trading national currencies against one another. </a:t>
            </a:r>
            <a:endParaRPr/>
          </a:p>
          <a:p>
            <a:pPr indent="-304800" lvl="0" marL="457200" rtl="0" algn="l">
              <a:spcBef>
                <a:spcPts val="0"/>
              </a:spcBef>
              <a:spcAft>
                <a:spcPts val="0"/>
              </a:spcAft>
              <a:buSzPts val="1200"/>
              <a:buChar char="●"/>
            </a:pPr>
            <a:r>
              <a:rPr lang="en"/>
              <a:t>Instruments: Major pairs, (e.g., EUR/USD, USD/JPY), minor pairs, exotic pairs.</a:t>
            </a:r>
            <a:endParaRPr/>
          </a:p>
          <a:p>
            <a:pPr indent="-304800" lvl="0" marL="457200" rtl="0" algn="l">
              <a:spcBef>
                <a:spcPts val="0"/>
              </a:spcBef>
              <a:spcAft>
                <a:spcPts val="0"/>
              </a:spcAft>
              <a:buSzPts val="1200"/>
              <a:buChar char="●"/>
            </a:pPr>
            <a:r>
              <a:rPr lang="en"/>
              <a:t>Hours: 24/5</a:t>
            </a:r>
            <a:endParaRPr/>
          </a:p>
          <a:p>
            <a:pPr indent="-304800" lvl="0" marL="457200" rtl="0" algn="l">
              <a:spcBef>
                <a:spcPts val="0"/>
              </a:spcBef>
              <a:spcAft>
                <a:spcPts val="0"/>
              </a:spcAft>
              <a:buSzPts val="1200"/>
              <a:buChar char="●"/>
            </a:pPr>
            <a:r>
              <a:rPr lang="en"/>
              <a:t>Continuous trading due to overlapping time zones.</a:t>
            </a:r>
            <a:endParaRPr/>
          </a:p>
        </p:txBody>
      </p:sp>
      <p:sp>
        <p:nvSpPr>
          <p:cNvPr id="220" name="Google Shape;220;p35"/>
          <p:cNvSpPr txBox="1"/>
          <p:nvPr>
            <p:ph type="title"/>
          </p:nvPr>
        </p:nvSpPr>
        <p:spPr>
          <a:xfrm>
            <a:off x="3259688" y="10952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 Market</a:t>
            </a:r>
            <a:endParaRPr/>
          </a:p>
        </p:txBody>
      </p:sp>
      <p:sp>
        <p:nvSpPr>
          <p:cNvPr id="221" name="Google Shape;221;p35"/>
          <p:cNvSpPr txBox="1"/>
          <p:nvPr>
            <p:ph type="title"/>
          </p:nvPr>
        </p:nvSpPr>
        <p:spPr>
          <a:xfrm>
            <a:off x="6114375" y="10952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Stock Market </a:t>
            </a:r>
            <a:endParaRPr/>
          </a:p>
        </p:txBody>
      </p:sp>
      <p:sp>
        <p:nvSpPr>
          <p:cNvPr id="222" name="Google Shape;222;p35"/>
          <p:cNvSpPr txBox="1"/>
          <p:nvPr>
            <p:ph idx="1" type="body"/>
          </p:nvPr>
        </p:nvSpPr>
        <p:spPr>
          <a:xfrm>
            <a:off x="3213025" y="1850900"/>
            <a:ext cx="2808000" cy="271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A digital marketplace where traders from around the world can buy, sell, and exchange cryptocurrencies. </a:t>
            </a:r>
            <a:endParaRPr/>
          </a:p>
          <a:p>
            <a:pPr indent="-304800" lvl="0" marL="457200" rtl="0" algn="l">
              <a:spcBef>
                <a:spcPts val="0"/>
              </a:spcBef>
              <a:spcAft>
                <a:spcPts val="0"/>
              </a:spcAft>
              <a:buSzPts val="1200"/>
              <a:buChar char="●"/>
            </a:pPr>
            <a:r>
              <a:rPr lang="en"/>
              <a:t>Instruments: various cryptocurrencies, </a:t>
            </a:r>
            <a:r>
              <a:rPr lang="en"/>
              <a:t>tokens</a:t>
            </a:r>
            <a:r>
              <a:rPr lang="en"/>
              <a:t>, and sometimes derivatives like futures and options.</a:t>
            </a:r>
            <a:endParaRPr/>
          </a:p>
          <a:p>
            <a:pPr indent="-304800" lvl="0" marL="457200" rtl="0" algn="l">
              <a:spcBef>
                <a:spcPts val="0"/>
              </a:spcBef>
              <a:spcAft>
                <a:spcPts val="0"/>
              </a:spcAft>
              <a:buSzPts val="1200"/>
              <a:buChar char="●"/>
            </a:pPr>
            <a:r>
              <a:rPr lang="en"/>
              <a:t>24/7 365 days a year</a:t>
            </a:r>
            <a:endParaRPr/>
          </a:p>
        </p:txBody>
      </p:sp>
      <p:sp>
        <p:nvSpPr>
          <p:cNvPr id="223" name="Google Shape;223;p35"/>
          <p:cNvSpPr txBox="1"/>
          <p:nvPr>
            <p:ph idx="1" type="body"/>
          </p:nvPr>
        </p:nvSpPr>
        <p:spPr>
          <a:xfrm>
            <a:off x="6114350" y="1850900"/>
            <a:ext cx="2808000" cy="26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A centralized or regulated marketplace where shares of publicly traded companies are bought and sold.</a:t>
            </a:r>
            <a:endParaRPr/>
          </a:p>
          <a:p>
            <a:pPr indent="-304800" lvl="0" marL="457200" rtl="0" algn="l">
              <a:spcBef>
                <a:spcPts val="0"/>
              </a:spcBef>
              <a:spcAft>
                <a:spcPts val="0"/>
              </a:spcAft>
              <a:buSzPts val="1200"/>
              <a:buChar char="●"/>
            </a:pPr>
            <a:r>
              <a:rPr lang="en"/>
              <a:t>Instruments: Stocks, bonds, ETF’s, mutual funds, and derivatives.</a:t>
            </a:r>
            <a:endParaRPr/>
          </a:p>
          <a:p>
            <a:pPr indent="-304800" lvl="0" marL="457200" rtl="0" algn="l">
              <a:spcBef>
                <a:spcPts val="0"/>
              </a:spcBef>
              <a:spcAft>
                <a:spcPts val="0"/>
              </a:spcAft>
              <a:buSzPts val="1200"/>
              <a:buChar char="●"/>
            </a:pPr>
            <a:r>
              <a:rPr lang="en"/>
              <a:t>9:30-4:30</a:t>
            </a:r>
            <a:r>
              <a:rPr lang="en"/>
              <a:t> local time M-F</a:t>
            </a:r>
            <a:endParaRPr/>
          </a:p>
        </p:txBody>
      </p:sp>
      <p:pic>
        <p:nvPicPr>
          <p:cNvPr id="224" name="Google Shape;224;p35" title="File:Coca-Cola logo.svg - Wikipedia"/>
          <p:cNvPicPr preferRelativeResize="0"/>
          <p:nvPr/>
        </p:nvPicPr>
        <p:blipFill>
          <a:blip r:embed="rId3">
            <a:alphaModFix/>
          </a:blip>
          <a:stretch>
            <a:fillRect/>
          </a:stretch>
        </p:blipFill>
        <p:spPr>
          <a:xfrm>
            <a:off x="6444675" y="386824"/>
            <a:ext cx="2147350" cy="674400"/>
          </a:xfrm>
          <a:prstGeom prst="rect">
            <a:avLst/>
          </a:prstGeom>
          <a:noFill/>
          <a:ln>
            <a:noFill/>
          </a:ln>
        </p:spPr>
      </p:pic>
      <p:pic>
        <p:nvPicPr>
          <p:cNvPr id="225" name="Google Shape;225;p35" title="File:Bitcoin.svg - Wikipedia"/>
          <p:cNvPicPr preferRelativeResize="0"/>
          <p:nvPr/>
        </p:nvPicPr>
        <p:blipFill>
          <a:blip r:embed="rId4">
            <a:alphaModFix/>
          </a:blip>
          <a:stretch>
            <a:fillRect/>
          </a:stretch>
        </p:blipFill>
        <p:spPr>
          <a:xfrm>
            <a:off x="4111000" y="238812"/>
            <a:ext cx="1012050" cy="1012050"/>
          </a:xfrm>
          <a:prstGeom prst="rect">
            <a:avLst/>
          </a:prstGeom>
          <a:noFill/>
          <a:ln>
            <a:noFill/>
          </a:ln>
        </p:spPr>
      </p:pic>
      <p:pic>
        <p:nvPicPr>
          <p:cNvPr id="226" name="Google Shape;226;p35"/>
          <p:cNvPicPr preferRelativeResize="0"/>
          <p:nvPr/>
        </p:nvPicPr>
        <p:blipFill>
          <a:blip r:embed="rId5">
            <a:alphaModFix/>
          </a:blip>
          <a:stretch>
            <a:fillRect/>
          </a:stretch>
        </p:blipFill>
        <p:spPr>
          <a:xfrm>
            <a:off x="1337848" y="346173"/>
            <a:ext cx="755700" cy="75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103995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Forex Market</a:t>
            </a:r>
            <a:endParaRPr/>
          </a:p>
        </p:txBody>
      </p:sp>
      <p:sp>
        <p:nvSpPr>
          <p:cNvPr id="232" name="Google Shape;232;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Regulated by national and international bodies like the Commodity Futures Trading Commission (CFTC) in the U.S. and the Financial Conduct Authority (FCA) in the UK</a:t>
            </a:r>
            <a:endParaRPr/>
          </a:p>
          <a:p>
            <a:pPr indent="0" lvl="0" marL="0" rtl="0" algn="l">
              <a:spcBef>
                <a:spcPts val="1200"/>
              </a:spcBef>
              <a:spcAft>
                <a:spcPts val="1200"/>
              </a:spcAft>
              <a:buNone/>
            </a:pPr>
            <a:br>
              <a:rPr lang="en"/>
            </a:br>
            <a:r>
              <a:rPr lang="en"/>
              <a:t>Decentralized but heavily regulated by financial authorities to ensure transparency and protect investors.</a:t>
            </a:r>
            <a:endParaRPr/>
          </a:p>
        </p:txBody>
      </p:sp>
      <p:sp>
        <p:nvSpPr>
          <p:cNvPr id="233" name="Google Shape;233;p36"/>
          <p:cNvSpPr txBox="1"/>
          <p:nvPr>
            <p:ph type="title"/>
          </p:nvPr>
        </p:nvSpPr>
        <p:spPr>
          <a:xfrm>
            <a:off x="3213025" y="103995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 Market</a:t>
            </a:r>
            <a:endParaRPr/>
          </a:p>
        </p:txBody>
      </p:sp>
      <p:sp>
        <p:nvSpPr>
          <p:cNvPr id="234" name="Google Shape;234;p36"/>
          <p:cNvSpPr txBox="1"/>
          <p:nvPr>
            <p:ph type="title"/>
          </p:nvPr>
        </p:nvSpPr>
        <p:spPr>
          <a:xfrm>
            <a:off x="6021025" y="103995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Stock Market </a:t>
            </a:r>
            <a:endParaRPr/>
          </a:p>
        </p:txBody>
      </p:sp>
      <p:sp>
        <p:nvSpPr>
          <p:cNvPr id="235" name="Google Shape;235;p36"/>
          <p:cNvSpPr txBox="1"/>
          <p:nvPr>
            <p:ph idx="1" type="body"/>
          </p:nvPr>
        </p:nvSpPr>
        <p:spPr>
          <a:xfrm>
            <a:off x="3213025"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Regulation varies widely by country, with some exchanges being regulated while others operate with little oversight.</a:t>
            </a:r>
            <a:endParaRPr/>
          </a:p>
          <a:p>
            <a:pPr indent="0" lvl="0" marL="0" rtl="0" algn="l">
              <a:spcBef>
                <a:spcPts val="1200"/>
              </a:spcBef>
              <a:spcAft>
                <a:spcPts val="0"/>
              </a:spcAft>
              <a:buNone/>
            </a:pPr>
            <a:r>
              <a:t/>
            </a:r>
            <a:endParaRPr/>
          </a:p>
          <a:p>
            <a:pPr indent="0" lvl="0" marL="0" rtl="0" algn="l">
              <a:spcBef>
                <a:spcPts val="1200"/>
              </a:spcBef>
              <a:spcAft>
                <a:spcPts val="1200"/>
              </a:spcAft>
              <a:buNone/>
            </a:pPr>
            <a:br>
              <a:rPr lang="en"/>
            </a:br>
            <a:r>
              <a:rPr lang="en"/>
              <a:t>Less regulated compared to Forex and stock markets, leading to higher risks of fraud and market manipulation.</a:t>
            </a:r>
            <a:endParaRPr/>
          </a:p>
        </p:txBody>
      </p:sp>
      <p:sp>
        <p:nvSpPr>
          <p:cNvPr id="236" name="Google Shape;236;p36"/>
          <p:cNvSpPr txBox="1"/>
          <p:nvPr>
            <p:ph idx="1" type="body"/>
          </p:nvPr>
        </p:nvSpPr>
        <p:spPr>
          <a:xfrm>
            <a:off x="611435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Strictly</a:t>
            </a:r>
            <a:r>
              <a:rPr lang="en"/>
              <a:t> regulated by </a:t>
            </a:r>
            <a:r>
              <a:rPr lang="en"/>
              <a:t>government</a:t>
            </a:r>
            <a:r>
              <a:rPr lang="en"/>
              <a:t> agencies like the </a:t>
            </a:r>
            <a:r>
              <a:rPr lang="en"/>
              <a:t>Securities</a:t>
            </a:r>
            <a:r>
              <a:rPr lang="en"/>
              <a:t> and Exchange Commission (SEC)                in the U.S.</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High level of </a:t>
            </a:r>
            <a:r>
              <a:rPr lang="en"/>
              <a:t>oversight</a:t>
            </a:r>
            <a:r>
              <a:rPr lang="en"/>
              <a:t> to protect investors and maintain fair trading practices. </a:t>
            </a:r>
            <a:endParaRPr/>
          </a:p>
        </p:txBody>
      </p:sp>
      <p:pic>
        <p:nvPicPr>
          <p:cNvPr id="237" name="Google Shape;237;p36"/>
          <p:cNvPicPr preferRelativeResize="0"/>
          <p:nvPr/>
        </p:nvPicPr>
        <p:blipFill>
          <a:blip r:embed="rId3">
            <a:alphaModFix/>
          </a:blip>
          <a:stretch>
            <a:fillRect/>
          </a:stretch>
        </p:blipFill>
        <p:spPr>
          <a:xfrm>
            <a:off x="1337848" y="284248"/>
            <a:ext cx="755700" cy="755700"/>
          </a:xfrm>
          <a:prstGeom prst="rect">
            <a:avLst/>
          </a:prstGeom>
          <a:noFill/>
          <a:ln>
            <a:noFill/>
          </a:ln>
        </p:spPr>
      </p:pic>
      <p:pic>
        <p:nvPicPr>
          <p:cNvPr id="238" name="Google Shape;238;p36" title="File:Bitcoin.svg - Wikipedia"/>
          <p:cNvPicPr preferRelativeResize="0"/>
          <p:nvPr/>
        </p:nvPicPr>
        <p:blipFill>
          <a:blip r:embed="rId4">
            <a:alphaModFix/>
          </a:blip>
          <a:stretch>
            <a:fillRect/>
          </a:stretch>
        </p:blipFill>
        <p:spPr>
          <a:xfrm>
            <a:off x="4111000" y="156075"/>
            <a:ext cx="1012050" cy="1012050"/>
          </a:xfrm>
          <a:prstGeom prst="rect">
            <a:avLst/>
          </a:prstGeom>
          <a:noFill/>
          <a:ln>
            <a:noFill/>
          </a:ln>
        </p:spPr>
      </p:pic>
      <p:pic>
        <p:nvPicPr>
          <p:cNvPr id="239" name="Google Shape;239;p36" title="File:Coca-Cola logo.svg - Wikipedia"/>
          <p:cNvPicPr preferRelativeResize="0"/>
          <p:nvPr/>
        </p:nvPicPr>
        <p:blipFill>
          <a:blip r:embed="rId5">
            <a:alphaModFix/>
          </a:blip>
          <a:stretch>
            <a:fillRect/>
          </a:stretch>
        </p:blipFill>
        <p:spPr>
          <a:xfrm>
            <a:off x="6444675" y="386824"/>
            <a:ext cx="2147350" cy="67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9477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Forex Market</a:t>
            </a:r>
            <a:endParaRPr/>
          </a:p>
        </p:txBody>
      </p:sp>
      <p:sp>
        <p:nvSpPr>
          <p:cNvPr id="245" name="Google Shape;245;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Lower Volatility than cryptocurrencies but heavily impacted by economic events, geopolitical tensions, and monetary policy changes</a:t>
            </a:r>
            <a:endParaRPr/>
          </a:p>
          <a:p>
            <a:pPr indent="0" lvl="0" marL="457200" rtl="0" algn="l">
              <a:spcBef>
                <a:spcPts val="1200"/>
              </a:spcBef>
              <a:spcAft>
                <a:spcPts val="0"/>
              </a:spcAft>
              <a:buNone/>
            </a:pPr>
            <a:r>
              <a:t/>
            </a:r>
            <a:endParaRPr/>
          </a:p>
          <a:p>
            <a:pPr indent="-304800" lvl="0" marL="457200" rtl="0" algn="l">
              <a:spcBef>
                <a:spcPts val="1200"/>
              </a:spcBef>
              <a:spcAft>
                <a:spcPts val="0"/>
              </a:spcAft>
              <a:buSzPts val="1200"/>
              <a:buChar char="●"/>
            </a:pPr>
            <a:r>
              <a:rPr lang="en"/>
              <a:t>Risks: leverage risk, interest rate risk, and geopolitical risk</a:t>
            </a:r>
            <a:endParaRPr/>
          </a:p>
        </p:txBody>
      </p:sp>
      <p:sp>
        <p:nvSpPr>
          <p:cNvPr id="246" name="Google Shape;246;p37"/>
          <p:cNvSpPr txBox="1"/>
          <p:nvPr>
            <p:ph type="title"/>
          </p:nvPr>
        </p:nvSpPr>
        <p:spPr>
          <a:xfrm>
            <a:off x="3213025" y="9477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Crypto Market</a:t>
            </a:r>
            <a:endParaRPr/>
          </a:p>
        </p:txBody>
      </p:sp>
      <p:sp>
        <p:nvSpPr>
          <p:cNvPr id="247" name="Google Shape;247;p37"/>
          <p:cNvSpPr txBox="1"/>
          <p:nvPr>
            <p:ph type="title"/>
          </p:nvPr>
        </p:nvSpPr>
        <p:spPr>
          <a:xfrm>
            <a:off x="6114350" y="9477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Stock Market </a:t>
            </a:r>
            <a:endParaRPr/>
          </a:p>
        </p:txBody>
      </p:sp>
      <p:sp>
        <p:nvSpPr>
          <p:cNvPr id="248" name="Google Shape;248;p37"/>
          <p:cNvSpPr txBox="1"/>
          <p:nvPr>
            <p:ph idx="1" type="body"/>
          </p:nvPr>
        </p:nvSpPr>
        <p:spPr>
          <a:xfrm>
            <a:off x="3213025"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Highly Volatile, with prices subject to rapid and significant changes due to market sentiment, regulatory news, and technological developments</a:t>
            </a:r>
            <a:endParaRPr/>
          </a:p>
          <a:p>
            <a:pPr indent="0" lvl="0" marL="457200" rtl="0" algn="l">
              <a:spcBef>
                <a:spcPts val="1200"/>
              </a:spcBef>
              <a:spcAft>
                <a:spcPts val="0"/>
              </a:spcAft>
              <a:buNone/>
            </a:pPr>
            <a:r>
              <a:t/>
            </a:r>
            <a:endParaRPr/>
          </a:p>
          <a:p>
            <a:pPr indent="-304800" lvl="0" marL="457200" rtl="0" algn="l">
              <a:spcBef>
                <a:spcPts val="1200"/>
              </a:spcBef>
              <a:spcAft>
                <a:spcPts val="0"/>
              </a:spcAft>
              <a:buSzPts val="1200"/>
              <a:buChar char="●"/>
            </a:pPr>
            <a:r>
              <a:rPr lang="en"/>
              <a:t>Risks: hacking, market manipulation, </a:t>
            </a:r>
            <a:r>
              <a:rPr lang="en"/>
              <a:t>regulatory</a:t>
            </a:r>
            <a:r>
              <a:rPr lang="en"/>
              <a:t> changes, and technological failures</a:t>
            </a:r>
            <a:endParaRPr/>
          </a:p>
        </p:txBody>
      </p:sp>
      <p:sp>
        <p:nvSpPr>
          <p:cNvPr id="249" name="Google Shape;249;p37"/>
          <p:cNvSpPr txBox="1"/>
          <p:nvPr>
            <p:ph idx="1" type="body"/>
          </p:nvPr>
        </p:nvSpPr>
        <p:spPr>
          <a:xfrm>
            <a:off x="611435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04800" lvl="0" marL="457200" rtl="0" algn="l">
              <a:spcBef>
                <a:spcPts val="1200"/>
              </a:spcBef>
              <a:spcAft>
                <a:spcPts val="0"/>
              </a:spcAft>
              <a:buSzPts val="1200"/>
              <a:buChar char="●"/>
            </a:pPr>
            <a:r>
              <a:rPr lang="en"/>
              <a:t>Moderately Volatile, influenced by company </a:t>
            </a:r>
            <a:r>
              <a:rPr lang="en"/>
              <a:t>performance,</a:t>
            </a:r>
            <a:r>
              <a:rPr lang="en"/>
              <a:t> economic indicators, and market sentiment.</a:t>
            </a:r>
            <a:br>
              <a:rPr lang="en"/>
            </a:br>
            <a:endParaRPr/>
          </a:p>
          <a:p>
            <a:pPr indent="0" lvl="0" marL="0" rtl="0" algn="l">
              <a:spcBef>
                <a:spcPts val="1200"/>
              </a:spcBef>
              <a:spcAft>
                <a:spcPts val="0"/>
              </a:spcAft>
              <a:buNone/>
            </a:pPr>
            <a:r>
              <a:t/>
            </a:r>
            <a:endParaRPr/>
          </a:p>
          <a:p>
            <a:pPr indent="-304800" lvl="0" marL="457200" rtl="0" algn="l">
              <a:spcBef>
                <a:spcPts val="1200"/>
              </a:spcBef>
              <a:spcAft>
                <a:spcPts val="0"/>
              </a:spcAft>
              <a:buSzPts val="1200"/>
              <a:buChar char="●"/>
            </a:pPr>
            <a:r>
              <a:rPr lang="en"/>
              <a:t>Risks: market risk, business risk, liquidity risk, and economic risk.</a:t>
            </a:r>
            <a:endParaRPr/>
          </a:p>
        </p:txBody>
      </p:sp>
      <p:pic>
        <p:nvPicPr>
          <p:cNvPr id="250" name="Google Shape;250;p37"/>
          <p:cNvPicPr preferRelativeResize="0"/>
          <p:nvPr/>
        </p:nvPicPr>
        <p:blipFill>
          <a:blip r:embed="rId3">
            <a:alphaModFix/>
          </a:blip>
          <a:stretch>
            <a:fillRect/>
          </a:stretch>
        </p:blipFill>
        <p:spPr>
          <a:xfrm>
            <a:off x="1337848" y="253973"/>
            <a:ext cx="755700" cy="755700"/>
          </a:xfrm>
          <a:prstGeom prst="rect">
            <a:avLst/>
          </a:prstGeom>
          <a:noFill/>
          <a:ln>
            <a:noFill/>
          </a:ln>
        </p:spPr>
      </p:pic>
      <p:pic>
        <p:nvPicPr>
          <p:cNvPr id="251" name="Google Shape;251;p37" title="File:Bitcoin.svg - Wikipedia"/>
          <p:cNvPicPr preferRelativeResize="0"/>
          <p:nvPr/>
        </p:nvPicPr>
        <p:blipFill>
          <a:blip r:embed="rId4">
            <a:alphaModFix/>
          </a:blip>
          <a:stretch>
            <a:fillRect/>
          </a:stretch>
        </p:blipFill>
        <p:spPr>
          <a:xfrm>
            <a:off x="4111000" y="125800"/>
            <a:ext cx="1012050" cy="1012050"/>
          </a:xfrm>
          <a:prstGeom prst="rect">
            <a:avLst/>
          </a:prstGeom>
          <a:noFill/>
          <a:ln>
            <a:noFill/>
          </a:ln>
        </p:spPr>
      </p:pic>
      <p:pic>
        <p:nvPicPr>
          <p:cNvPr id="252" name="Google Shape;252;p37" title="File:Coca-Cola logo.svg - Wikipedia"/>
          <p:cNvPicPr preferRelativeResize="0"/>
          <p:nvPr/>
        </p:nvPicPr>
        <p:blipFill>
          <a:blip r:embed="rId5">
            <a:alphaModFix/>
          </a:blip>
          <a:stretch>
            <a:fillRect/>
          </a:stretch>
        </p:blipFill>
        <p:spPr>
          <a:xfrm>
            <a:off x="6444675" y="386824"/>
            <a:ext cx="2147350" cy="67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nvSpPr>
        <p:spPr>
          <a:xfrm>
            <a:off x="6081700" y="1750500"/>
            <a:ext cx="2723700" cy="24051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Frontend: HTML, CSS, JavaScript, Tradingviews - Lightweight Charts.</a:t>
            </a:r>
            <a:endParaRPr sz="1500">
              <a:solidFill>
                <a:schemeClr val="dk1"/>
              </a:solidFill>
              <a:latin typeface="Oswald"/>
              <a:ea typeface="Oswald"/>
              <a:cs typeface="Oswald"/>
              <a:sym typeface="Oswald"/>
            </a:endParaRPr>
          </a:p>
          <a:p>
            <a:pPr indent="0" lvl="0" marL="457200" rtl="0" algn="l">
              <a:lnSpc>
                <a:spcPct val="115000"/>
              </a:lnSpc>
              <a:spcBef>
                <a:spcPts val="0"/>
              </a:spcBef>
              <a:spcAft>
                <a:spcPts val="0"/>
              </a:spcAft>
              <a:buNone/>
            </a:pPr>
            <a:r>
              <a:t/>
            </a:r>
            <a:endParaRPr sz="1500">
              <a:solidFill>
                <a:schemeClr val="dk1"/>
              </a:solidFill>
              <a:latin typeface="Oswald"/>
              <a:ea typeface="Oswald"/>
              <a:cs typeface="Oswald"/>
              <a:sym typeface="Oswald"/>
            </a:endParaRPr>
          </a:p>
          <a:p>
            <a:pPr indent="-323850" lvl="0" marL="457200" rtl="0" algn="l">
              <a:lnSpc>
                <a:spcPct val="115000"/>
              </a:lnSpc>
              <a:spcBef>
                <a:spcPts val="300"/>
              </a:spcBef>
              <a:spcAft>
                <a:spcPts val="0"/>
              </a:spcAft>
              <a:buClr>
                <a:schemeClr val="dk1"/>
              </a:buClr>
              <a:buSzPts val="1500"/>
              <a:buFont typeface="Oswald"/>
              <a:buChar char="●"/>
            </a:pPr>
            <a:r>
              <a:rPr lang="en" sz="1500">
                <a:solidFill>
                  <a:schemeClr val="dk1"/>
                </a:solidFill>
                <a:latin typeface="Oswald"/>
                <a:ea typeface="Oswald"/>
                <a:cs typeface="Oswald"/>
                <a:sym typeface="Oswald"/>
              </a:rPr>
              <a:t>Backend: Flask, Python, Pandas, NumPy, SQLAlchemy, SQLite.</a:t>
            </a:r>
            <a:endParaRPr sz="1500">
              <a:solidFill>
                <a:schemeClr val="dk1"/>
              </a:solidFill>
              <a:latin typeface="Oswald"/>
              <a:ea typeface="Oswald"/>
              <a:cs typeface="Oswald"/>
              <a:sym typeface="Oswald"/>
            </a:endParaRPr>
          </a:p>
          <a:p>
            <a:pPr indent="0" lvl="0" marL="0" rtl="0" algn="l">
              <a:spcBef>
                <a:spcPts val="0"/>
              </a:spcBef>
              <a:spcAft>
                <a:spcPts val="0"/>
              </a:spcAft>
              <a:buNone/>
            </a:pPr>
            <a:r>
              <a:t/>
            </a:r>
            <a:endParaRPr sz="2100">
              <a:solidFill>
                <a:schemeClr val="accent3"/>
              </a:solidFill>
              <a:latin typeface="Oswald"/>
              <a:ea typeface="Oswald"/>
              <a:cs typeface="Oswald"/>
              <a:sym typeface="Oswald"/>
            </a:endParaRPr>
          </a:p>
        </p:txBody>
      </p:sp>
      <p:pic>
        <p:nvPicPr>
          <p:cNvPr id="258" name="Google Shape;258;p38"/>
          <p:cNvPicPr preferRelativeResize="0"/>
          <p:nvPr/>
        </p:nvPicPr>
        <p:blipFill>
          <a:blip r:embed="rId3">
            <a:alphaModFix/>
          </a:blip>
          <a:stretch>
            <a:fillRect/>
          </a:stretch>
        </p:blipFill>
        <p:spPr>
          <a:xfrm>
            <a:off x="1218674" y="-168600"/>
            <a:ext cx="4110525" cy="2740350"/>
          </a:xfrm>
          <a:prstGeom prst="rect">
            <a:avLst/>
          </a:prstGeom>
          <a:noFill/>
          <a:ln>
            <a:noFill/>
          </a:ln>
        </p:spPr>
      </p:pic>
      <p:pic>
        <p:nvPicPr>
          <p:cNvPr id="259" name="Google Shape;259;p38"/>
          <p:cNvPicPr preferRelativeResize="0"/>
          <p:nvPr/>
        </p:nvPicPr>
        <p:blipFill>
          <a:blip r:embed="rId4">
            <a:alphaModFix/>
          </a:blip>
          <a:stretch>
            <a:fillRect/>
          </a:stretch>
        </p:blipFill>
        <p:spPr>
          <a:xfrm>
            <a:off x="300050" y="2253925"/>
            <a:ext cx="5537349" cy="2929500"/>
          </a:xfrm>
          <a:prstGeom prst="rect">
            <a:avLst/>
          </a:prstGeom>
          <a:noFill/>
          <a:ln>
            <a:noFill/>
          </a:ln>
        </p:spPr>
      </p:pic>
      <p:sp>
        <p:nvSpPr>
          <p:cNvPr id="260" name="Google Shape;260;p38"/>
          <p:cNvSpPr/>
          <p:nvPr/>
        </p:nvSpPr>
        <p:spPr>
          <a:xfrm>
            <a:off x="6712050" y="1020150"/>
            <a:ext cx="1376490" cy="73035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Oswald"/>
              </a:rPr>
              <a:t>App Details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pic>
        <p:nvPicPr>
          <p:cNvPr id="265" name="Google Shape;265;p39"/>
          <p:cNvPicPr preferRelativeResize="0"/>
          <p:nvPr/>
        </p:nvPicPr>
        <p:blipFill>
          <a:blip r:embed="rId4">
            <a:alphaModFix/>
          </a:blip>
          <a:stretch>
            <a:fillRect/>
          </a:stretch>
        </p:blipFill>
        <p:spPr>
          <a:xfrm>
            <a:off x="1925150" y="1207661"/>
            <a:ext cx="1070249" cy="1532624"/>
          </a:xfrm>
          <a:prstGeom prst="rect">
            <a:avLst/>
          </a:prstGeom>
          <a:noFill/>
          <a:ln>
            <a:noFill/>
          </a:ln>
        </p:spPr>
      </p:pic>
      <p:sp>
        <p:nvSpPr>
          <p:cNvPr id="266" name="Google Shape;266;p39"/>
          <p:cNvSpPr txBox="1"/>
          <p:nvPr/>
        </p:nvSpPr>
        <p:spPr>
          <a:xfrm>
            <a:off x="5931800" y="2340900"/>
            <a:ext cx="141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Thank you! </a:t>
            </a:r>
            <a:endParaRPr sz="1800">
              <a:solidFill>
                <a:schemeClr val="accent3"/>
              </a:solidFill>
              <a:latin typeface="Average"/>
              <a:ea typeface="Average"/>
              <a:cs typeface="Average"/>
              <a:sym typeface="Average"/>
            </a:endParaRPr>
          </a:p>
        </p:txBody>
      </p:sp>
      <p:sp>
        <p:nvSpPr>
          <p:cNvPr id="267" name="Google Shape;267;p39"/>
          <p:cNvSpPr/>
          <p:nvPr/>
        </p:nvSpPr>
        <p:spPr>
          <a:xfrm>
            <a:off x="3151438" y="1668378"/>
            <a:ext cx="5768676" cy="611199"/>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Progresso's Project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3119700" y="4978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Resources Used</a:t>
            </a:r>
            <a:endParaRPr/>
          </a:p>
        </p:txBody>
      </p:sp>
      <p:sp>
        <p:nvSpPr>
          <p:cNvPr id="273" name="Google Shape;273;p40"/>
          <p:cNvSpPr txBox="1"/>
          <p:nvPr>
            <p:ph idx="1" type="body"/>
          </p:nvPr>
        </p:nvSpPr>
        <p:spPr>
          <a:xfrm>
            <a:off x="1014300" y="1378050"/>
            <a:ext cx="70188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3">
                  <a:extLst>
                    <a:ext uri="{A12FA001-AC4F-418D-AE19-62706E023703}">
                      <ahyp:hlinkClr val="tx"/>
                    </a:ext>
                  </a:extLst>
                </a:hlinkClick>
              </a:rPr>
              <a:t>https://www.coinbase.com/learn/crypto-basics/plp-what-is-cryptocurrency?utm_source=google_search_nb&amp;utm_medium=cpc&amp;utm_campaign=11552175024&amp;utm_content=113244325352&amp;utm_term=cryptocurrency+explained&amp;utm_creative=665616836138&amp;utm_device=c&amp;utm_placement=&amp;utm_network=g&amp;utm_location=9012712&amp;gad_source=1&amp;gclid=Cj0KCQjw-5y1BhC-ARIsAAM_oKlnuZ7cQijfPKk4pPrr7F7yWpjO6wes6ilYmUSNoqtws64u5AmrmgMaAp9lEALw_wcB</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4">
                  <a:extLst>
                    <a:ext uri="{A12FA001-AC4F-418D-AE19-62706E023703}">
                      <ahyp:hlinkClr val="tx"/>
                    </a:ext>
                  </a:extLst>
                </a:hlinkClick>
              </a:rPr>
              <a:t>https://n26.com/en-eu/blog/types-of-cryptocurrency</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5">
                  <a:extLst>
                    <a:ext uri="{A12FA001-AC4F-418D-AE19-62706E023703}">
                      <ahyp:hlinkClr val="tx"/>
                    </a:ext>
                  </a:extLst>
                </a:hlinkClick>
              </a:rPr>
              <a:t>https://www.securities-administrators.ca/investor-tools/crypto-assets/types-of-crypto-assets/</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6">
                  <a:extLst>
                    <a:ext uri="{A12FA001-AC4F-418D-AE19-62706E023703}">
                      <ahyp:hlinkClr val="tx"/>
                    </a:ext>
                  </a:extLst>
                </a:hlinkClick>
              </a:rPr>
              <a:t>https://www.oswego.edu/cts/basics-about-cryptocurrency</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7">
                  <a:extLst>
                    <a:ext uri="{A12FA001-AC4F-418D-AE19-62706E023703}">
                      <ahyp:hlinkClr val="tx"/>
                    </a:ext>
                  </a:extLst>
                </a:hlinkClick>
              </a:rPr>
              <a:t>https://consumer.ftc.gov/node/77130</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8">
                  <a:extLst>
                    <a:ext uri="{A12FA001-AC4F-418D-AE19-62706E023703}">
                      <ahyp:hlinkClr val="tx"/>
                    </a:ext>
                  </a:extLst>
                </a:hlinkClick>
              </a:rPr>
              <a:t>https://www.forbes.com/sites/sarahhansen/2018/06/20/forbes-guide-to-cryptocurrency-exchanges/#726c59b42572</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u="sng">
                <a:solidFill>
                  <a:srgbClr val="F8F8F8"/>
                </a:solidFill>
                <a:latin typeface="Arial"/>
                <a:ea typeface="Arial"/>
                <a:cs typeface="Arial"/>
                <a:sym typeface="Arial"/>
                <a:hlinkClick r:id="rId9">
                  <a:extLst>
                    <a:ext uri="{A12FA001-AC4F-418D-AE19-62706E023703}">
                      <ahyp:hlinkClr val="tx"/>
                    </a:ext>
                  </a:extLst>
                </a:hlinkClick>
              </a:rPr>
              <a:t>https://www.visualcapitalist.com/beginners-guide-cryptocurrencies/</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0"/>
              </a:spcAft>
              <a:buNone/>
            </a:pPr>
            <a:r>
              <a:rPr lang="en" sz="1100">
                <a:solidFill>
                  <a:srgbClr val="F8F8F8"/>
                </a:solidFill>
                <a:latin typeface="Arial"/>
                <a:ea typeface="Arial"/>
                <a:cs typeface="Arial"/>
                <a:sym typeface="Arial"/>
              </a:rPr>
              <a:t>OpenAI. (2024). ChatGPT (v4.0) [Large Language model]. Retrieved from </a:t>
            </a:r>
            <a:r>
              <a:rPr lang="en" sz="1100" u="sng">
                <a:solidFill>
                  <a:srgbClr val="F8F8F8"/>
                </a:solidFill>
                <a:latin typeface="Arial"/>
                <a:ea typeface="Arial"/>
                <a:cs typeface="Arial"/>
                <a:sym typeface="Arial"/>
                <a:hlinkClick r:id="rId10">
                  <a:extLst>
                    <a:ext uri="{A12FA001-AC4F-418D-AE19-62706E023703}">
                      <ahyp:hlinkClr val="tx"/>
                    </a:ext>
                  </a:extLst>
                </a:hlinkClick>
              </a:rPr>
              <a:t>https://www.openai.com/chatgpt</a:t>
            </a:r>
            <a:endParaRPr sz="1100">
              <a:solidFill>
                <a:srgbClr val="F8F8F8"/>
              </a:solidFill>
              <a:latin typeface="Arial"/>
              <a:ea typeface="Arial"/>
              <a:cs typeface="Arial"/>
              <a:sym typeface="Arial"/>
            </a:endParaRPr>
          </a:p>
          <a:p>
            <a:pPr indent="0" lvl="0" marL="0" rtl="0" algn="l">
              <a:spcBef>
                <a:spcPts val="0"/>
              </a:spcBef>
              <a:spcAft>
                <a:spcPts val="0"/>
              </a:spcAft>
              <a:buNone/>
            </a:pPr>
            <a:r>
              <a:t/>
            </a:r>
            <a:endParaRPr sz="1100">
              <a:solidFill>
                <a:srgbClr val="F8F8F8"/>
              </a:solidFill>
              <a:latin typeface="Arial"/>
              <a:ea typeface="Arial"/>
              <a:cs typeface="Arial"/>
              <a:sym typeface="Arial"/>
            </a:endParaRPr>
          </a:p>
          <a:p>
            <a:pPr indent="0" lvl="0" marL="0" rtl="0" algn="l">
              <a:spcBef>
                <a:spcPts val="0"/>
              </a:spcBef>
              <a:spcAft>
                <a:spcPts val="1200"/>
              </a:spcAft>
              <a:buNone/>
            </a:pPr>
            <a:r>
              <a:t/>
            </a:r>
            <a:endParaRPr>
              <a:solidFill>
                <a:srgbClr val="F8F8F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5"/>
          <p:cNvSpPr/>
          <p:nvPr/>
        </p:nvSpPr>
        <p:spPr>
          <a:xfrm>
            <a:off x="1675500" y="412402"/>
            <a:ext cx="5792997" cy="833624"/>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Cryptocurrency</a:t>
            </a:r>
          </a:p>
        </p:txBody>
      </p:sp>
      <p:sp>
        <p:nvSpPr>
          <p:cNvPr id="75" name="Google Shape;75;p15"/>
          <p:cNvSpPr/>
          <p:nvPr/>
        </p:nvSpPr>
        <p:spPr>
          <a:xfrm>
            <a:off x="578925" y="1672703"/>
            <a:ext cx="3666216" cy="502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/ˈkripˌtōˌkərənsē/</a:t>
            </a:r>
          </a:p>
        </p:txBody>
      </p:sp>
      <p:sp>
        <p:nvSpPr>
          <p:cNvPr id="76" name="Google Shape;76;p15"/>
          <p:cNvSpPr txBox="1"/>
          <p:nvPr/>
        </p:nvSpPr>
        <p:spPr>
          <a:xfrm>
            <a:off x="578925" y="2571750"/>
            <a:ext cx="664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 digital currency in which transactions are verified and records maintained by a </a:t>
            </a:r>
            <a:r>
              <a:rPr lang="en" sz="2400">
                <a:solidFill>
                  <a:schemeClr val="dk1"/>
                </a:solidFill>
                <a:uFill>
                  <a:noFill/>
                </a:uFill>
                <a:latin typeface="Oswald"/>
                <a:ea typeface="Oswald"/>
                <a:cs typeface="Oswald"/>
                <a:sym typeface="Oswald"/>
                <a:hlinkClick r:id="rId4">
                  <a:extLst>
                    <a:ext uri="{A12FA001-AC4F-418D-AE19-62706E023703}">
                      <ahyp:hlinkClr val="tx"/>
                    </a:ext>
                  </a:extLst>
                </a:hlinkClick>
              </a:rPr>
              <a:t>decentralized</a:t>
            </a:r>
            <a:r>
              <a:rPr lang="en" sz="2400">
                <a:solidFill>
                  <a:schemeClr val="dk1"/>
                </a:solidFill>
                <a:latin typeface="Oswald"/>
                <a:ea typeface="Oswald"/>
                <a:cs typeface="Oswald"/>
                <a:sym typeface="Oswald"/>
              </a:rPr>
              <a:t> system using </a:t>
            </a:r>
            <a:r>
              <a:rPr lang="en" sz="2400">
                <a:solidFill>
                  <a:schemeClr val="dk1"/>
                </a:solidFill>
                <a:uFill>
                  <a:noFill/>
                </a:uFill>
                <a:latin typeface="Oswald"/>
                <a:ea typeface="Oswald"/>
                <a:cs typeface="Oswald"/>
                <a:sym typeface="Oswald"/>
                <a:hlinkClick r:id="rId5">
                  <a:extLst>
                    <a:ext uri="{A12FA001-AC4F-418D-AE19-62706E023703}">
                      <ahyp:hlinkClr val="tx"/>
                    </a:ext>
                  </a:extLst>
                </a:hlinkClick>
              </a:rPr>
              <a:t>cryptography</a:t>
            </a:r>
            <a:r>
              <a:rPr lang="en" sz="2400">
                <a:solidFill>
                  <a:schemeClr val="dk1"/>
                </a:solidFill>
                <a:latin typeface="Oswald"/>
                <a:ea typeface="Oswald"/>
                <a:cs typeface="Oswald"/>
                <a:sym typeface="Oswald"/>
              </a:rPr>
              <a:t>, rather than by a </a:t>
            </a:r>
            <a:r>
              <a:rPr lang="en" sz="2400">
                <a:solidFill>
                  <a:schemeClr val="dk1"/>
                </a:solidFill>
                <a:uFill>
                  <a:noFill/>
                </a:uFill>
                <a:latin typeface="Oswald"/>
                <a:ea typeface="Oswald"/>
                <a:cs typeface="Oswald"/>
                <a:sym typeface="Oswald"/>
                <a:hlinkClick r:id="rId6">
                  <a:extLst>
                    <a:ext uri="{A12FA001-AC4F-418D-AE19-62706E023703}">
                      <ahyp:hlinkClr val="tx"/>
                    </a:ext>
                  </a:extLst>
                </a:hlinkClick>
              </a:rPr>
              <a:t>centralized</a:t>
            </a:r>
            <a:r>
              <a:rPr lang="en" sz="2400">
                <a:solidFill>
                  <a:schemeClr val="dk1"/>
                </a:solidFill>
                <a:latin typeface="Oswald"/>
                <a:ea typeface="Oswald"/>
                <a:cs typeface="Oswald"/>
                <a:sym typeface="Oswald"/>
              </a:rPr>
              <a:t> authority.</a:t>
            </a:r>
            <a:endParaRPr sz="2400">
              <a:solidFill>
                <a:schemeClr val="dk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p:nvPr/>
        </p:nvSpPr>
        <p:spPr>
          <a:xfrm>
            <a:off x="973638" y="412402"/>
            <a:ext cx="7196718" cy="833624"/>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Non-fungible Token</a:t>
            </a:r>
          </a:p>
        </p:txBody>
      </p:sp>
      <p:sp>
        <p:nvSpPr>
          <p:cNvPr id="82" name="Google Shape;82;p16"/>
          <p:cNvSpPr txBox="1"/>
          <p:nvPr/>
        </p:nvSpPr>
        <p:spPr>
          <a:xfrm>
            <a:off x="973650" y="1705475"/>
            <a:ext cx="6642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8F8F8"/>
                </a:solidFill>
                <a:latin typeface="Oswald"/>
                <a:ea typeface="Oswald"/>
                <a:cs typeface="Oswald"/>
                <a:sym typeface="Oswald"/>
              </a:rPr>
              <a:t>A unique digital identifier that cannot be copied, substituted, or subdivided, that is recorded in a </a:t>
            </a:r>
            <a:r>
              <a:rPr lang="en" sz="2400">
                <a:solidFill>
                  <a:srgbClr val="F8F8F8"/>
                </a:solidFill>
                <a:uFill>
                  <a:noFill/>
                </a:uFill>
                <a:latin typeface="Oswald"/>
                <a:ea typeface="Oswald"/>
                <a:cs typeface="Oswald"/>
                <a:sym typeface="Oswald"/>
                <a:hlinkClick r:id="rId4">
                  <a:extLst>
                    <a:ext uri="{A12FA001-AC4F-418D-AE19-62706E023703}">
                      <ahyp:hlinkClr val="tx"/>
                    </a:ext>
                  </a:extLst>
                </a:hlinkClick>
              </a:rPr>
              <a:t>blockchain</a:t>
            </a:r>
            <a:r>
              <a:rPr lang="en" sz="2400">
                <a:solidFill>
                  <a:srgbClr val="F8F8F8"/>
                </a:solidFill>
                <a:latin typeface="Oswald"/>
                <a:ea typeface="Oswald"/>
                <a:cs typeface="Oswald"/>
                <a:sym typeface="Oswald"/>
              </a:rPr>
              <a:t>, and that is used to certify authenticity and ownership (as of a specific digital asset and specific rights relating to it)</a:t>
            </a:r>
            <a:endParaRPr sz="2400">
              <a:solidFill>
                <a:srgbClr val="F8F8F8"/>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p:nvPr/>
        </p:nvSpPr>
        <p:spPr>
          <a:xfrm>
            <a:off x="2614950" y="215925"/>
            <a:ext cx="4152885" cy="681344"/>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Realtime Central Gross</a:t>
            </a:r>
          </a:p>
        </p:txBody>
      </p:sp>
      <p:sp>
        <p:nvSpPr>
          <p:cNvPr id="88" name="Google Shape;88;p17"/>
          <p:cNvSpPr txBox="1"/>
          <p:nvPr/>
        </p:nvSpPr>
        <p:spPr>
          <a:xfrm>
            <a:off x="973638" y="2148500"/>
            <a:ext cx="7435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8F8F8"/>
                </a:solidFill>
                <a:latin typeface="Oswald"/>
                <a:ea typeface="Oswald"/>
                <a:cs typeface="Oswald"/>
                <a:sym typeface="Oswald"/>
              </a:rPr>
              <a:t>a unique digital identifier that cannot be copied, substituted, or subdivided, that is recorded in a </a:t>
            </a:r>
            <a:r>
              <a:rPr lang="en" sz="2400">
                <a:solidFill>
                  <a:srgbClr val="F8F8F8"/>
                </a:solidFill>
                <a:uFill>
                  <a:noFill/>
                </a:uFill>
                <a:latin typeface="Oswald"/>
                <a:ea typeface="Oswald"/>
                <a:cs typeface="Oswald"/>
                <a:sym typeface="Oswald"/>
                <a:hlinkClick r:id="rId4">
                  <a:extLst>
                    <a:ext uri="{A12FA001-AC4F-418D-AE19-62706E023703}">
                      <ahyp:hlinkClr val="tx"/>
                    </a:ext>
                  </a:extLst>
                </a:hlinkClick>
              </a:rPr>
              <a:t>blockchain</a:t>
            </a:r>
            <a:r>
              <a:rPr lang="en" sz="2400">
                <a:solidFill>
                  <a:srgbClr val="F8F8F8"/>
                </a:solidFill>
                <a:latin typeface="Oswald"/>
                <a:ea typeface="Oswald"/>
                <a:cs typeface="Oswald"/>
                <a:sym typeface="Oswald"/>
              </a:rPr>
              <a:t>, and that is used to certify authenticity and ownership (as of a specific digital asset and specific rights relating to it)</a:t>
            </a:r>
            <a:endParaRPr sz="2400">
              <a:solidFill>
                <a:srgbClr val="F8F8F8"/>
              </a:solidFill>
              <a:latin typeface="Oswald"/>
              <a:ea typeface="Oswald"/>
              <a:cs typeface="Oswald"/>
              <a:sym typeface="Oswald"/>
            </a:endParaRPr>
          </a:p>
        </p:txBody>
      </p:sp>
      <p:sp>
        <p:nvSpPr>
          <p:cNvPr id="89" name="Google Shape;89;p17"/>
          <p:cNvSpPr/>
          <p:nvPr/>
        </p:nvSpPr>
        <p:spPr>
          <a:xfrm>
            <a:off x="2892512" y="1042125"/>
            <a:ext cx="3358985" cy="863649"/>
          </a:xfrm>
          <a:prstGeom prst="rect">
            <a:avLst/>
          </a:prstGeom>
        </p:spPr>
        <p:txBody>
          <a:bodyPr>
            <a:prstTxWarp prst="textPlain"/>
          </a:bodyPr>
          <a:lstStyle/>
          <a:p>
            <a:pPr lvl="0" algn="ctr"/>
            <a:r>
              <a:rPr b="1" i="0">
                <a:ln cap="flat" cmpd="sng" w="38100">
                  <a:solidFill>
                    <a:schemeClr val="lt1"/>
                  </a:solidFill>
                  <a:prstDash val="solid"/>
                  <a:round/>
                  <a:headEnd len="sm" w="sm" type="none"/>
                  <a:tailEnd len="sm" w="sm" type="none"/>
                </a:ln>
                <a:solidFill>
                  <a:srgbClr val="C9DAF8"/>
                </a:solidFill>
                <a:latin typeface="Arial"/>
              </a:rPr>
              <a:t>Settlement System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4253" l="1336" r="-103889" t="-98298"/>
          <a:stretch/>
        </p:blipFill>
        <p:spPr>
          <a:xfrm>
            <a:off x="793600" y="-476300"/>
            <a:ext cx="6405176" cy="4375150"/>
          </a:xfrm>
          <a:prstGeom prst="rect">
            <a:avLst/>
          </a:prstGeom>
          <a:noFill/>
          <a:ln>
            <a:noFill/>
          </a:ln>
        </p:spPr>
      </p:pic>
      <p:sp>
        <p:nvSpPr>
          <p:cNvPr id="99" name="Google Shape;99;p19"/>
          <p:cNvSpPr txBox="1"/>
          <p:nvPr/>
        </p:nvSpPr>
        <p:spPr>
          <a:xfrm>
            <a:off x="1582350" y="240675"/>
            <a:ext cx="5979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3"/>
                </a:solidFill>
                <a:latin typeface="Average"/>
                <a:ea typeface="Average"/>
                <a:cs typeface="Average"/>
                <a:sym typeface="Average"/>
              </a:rPr>
              <a:t>Bitcoin (BTC): The OG Cryptocurrency </a:t>
            </a:r>
            <a:endParaRPr sz="2600">
              <a:solidFill>
                <a:schemeClr val="accent3"/>
              </a:solidFill>
              <a:latin typeface="Average"/>
              <a:ea typeface="Average"/>
              <a:cs typeface="Average"/>
              <a:sym typeface="Average"/>
            </a:endParaRPr>
          </a:p>
        </p:txBody>
      </p:sp>
      <p:sp>
        <p:nvSpPr>
          <p:cNvPr id="100" name="Google Shape;100;p19"/>
          <p:cNvSpPr txBox="1"/>
          <p:nvPr>
            <p:ph idx="1" type="body"/>
          </p:nvPr>
        </p:nvSpPr>
        <p:spPr>
          <a:xfrm>
            <a:off x="4381500" y="1045625"/>
            <a:ext cx="4262400" cy="366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Decentralized Digital Currency: Operates without a central authority. Enabling peer-to-peer transactions.</a:t>
            </a:r>
            <a:endParaRPr sz="1400"/>
          </a:p>
          <a:p>
            <a:pPr indent="-317500" lvl="0" marL="457200" rtl="0" algn="l">
              <a:spcBef>
                <a:spcPts val="0"/>
              </a:spcBef>
              <a:spcAft>
                <a:spcPts val="0"/>
              </a:spcAft>
              <a:buSzPts val="1400"/>
              <a:buChar char="●"/>
            </a:pPr>
            <a:r>
              <a:rPr lang="en" sz="1400"/>
              <a:t>Blockchain Technology: Utilizes a distributed public ledger for secure and transparent transaction recording.</a:t>
            </a:r>
            <a:endParaRPr sz="1400"/>
          </a:p>
          <a:p>
            <a:pPr indent="-317500" lvl="0" marL="457200" rtl="0" algn="l">
              <a:spcBef>
                <a:spcPts val="0"/>
              </a:spcBef>
              <a:spcAft>
                <a:spcPts val="0"/>
              </a:spcAft>
              <a:buSzPts val="1400"/>
              <a:buChar char="●"/>
            </a:pPr>
            <a:r>
              <a:rPr lang="en" sz="1400"/>
              <a:t>Limited supply: Capped at 21 million coins, driving its scarcity and value.</a:t>
            </a:r>
            <a:endParaRPr sz="1400"/>
          </a:p>
          <a:p>
            <a:pPr indent="-317500" lvl="0" marL="457200" rtl="0" algn="l">
              <a:spcBef>
                <a:spcPts val="0"/>
              </a:spcBef>
              <a:spcAft>
                <a:spcPts val="0"/>
              </a:spcAft>
              <a:buSzPts val="1400"/>
              <a:buChar char="●"/>
            </a:pPr>
            <a:r>
              <a:rPr lang="en" sz="1400"/>
              <a:t>Mining Process: Involves solving mathematical problems to verify transactions and earn rewards.</a:t>
            </a:r>
            <a:endParaRPr sz="1400"/>
          </a:p>
          <a:p>
            <a:pPr indent="-317500" lvl="0" marL="457200" rtl="0" algn="l">
              <a:spcBef>
                <a:spcPts val="0"/>
              </a:spcBef>
              <a:spcAft>
                <a:spcPts val="0"/>
              </a:spcAft>
              <a:buSzPts val="1400"/>
              <a:buChar char="●"/>
            </a:pPr>
            <a:r>
              <a:rPr lang="en" sz="1400"/>
              <a:t>Pioneering Influence: The first cryptocurrency, </a:t>
            </a:r>
            <a:r>
              <a:rPr lang="en" sz="1400"/>
              <a:t>inspiring</a:t>
            </a:r>
            <a:r>
              <a:rPr lang="en" sz="1400"/>
              <a:t> the creation of thousands of others and revolutionizing finance and technology.</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5066675" y="906775"/>
            <a:ext cx="3662400" cy="3614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Date: May 22, 2010</a:t>
            </a:r>
            <a:endParaRPr sz="1600"/>
          </a:p>
          <a:p>
            <a:pPr indent="-330200" lvl="0" marL="457200" rtl="0" algn="l">
              <a:spcBef>
                <a:spcPts val="0"/>
              </a:spcBef>
              <a:spcAft>
                <a:spcPts val="0"/>
              </a:spcAft>
              <a:buSzPts val="1600"/>
              <a:buChar char="●"/>
            </a:pPr>
            <a:r>
              <a:rPr lang="en" sz="1600"/>
              <a:t>Buyer: Laszlo Hanyecz </a:t>
            </a:r>
            <a:endParaRPr sz="1600"/>
          </a:p>
          <a:p>
            <a:pPr indent="-330200" lvl="0" marL="457200" rtl="0" algn="l">
              <a:spcBef>
                <a:spcPts val="0"/>
              </a:spcBef>
              <a:spcAft>
                <a:spcPts val="0"/>
              </a:spcAft>
              <a:buSzPts val="1600"/>
              <a:buChar char="●"/>
            </a:pPr>
            <a:r>
              <a:rPr lang="en" sz="1600"/>
              <a:t>Transaction: 10,000 bitcoins (BTC)</a:t>
            </a:r>
            <a:endParaRPr sz="1600"/>
          </a:p>
          <a:p>
            <a:pPr indent="-330200" lvl="0" marL="457200" rtl="0" algn="l">
              <a:spcBef>
                <a:spcPts val="0"/>
              </a:spcBef>
              <a:spcAft>
                <a:spcPts val="0"/>
              </a:spcAft>
              <a:buSzPts val="1600"/>
              <a:buChar char="●"/>
            </a:pPr>
            <a:r>
              <a:rPr lang="en" sz="1600"/>
              <a:t>Item Purchased: Two Papa John’s Pizza</a:t>
            </a:r>
            <a:endParaRPr sz="1600"/>
          </a:p>
          <a:p>
            <a:pPr indent="-330200" lvl="0" marL="457200" rtl="0" algn="l">
              <a:spcBef>
                <a:spcPts val="0"/>
              </a:spcBef>
              <a:spcAft>
                <a:spcPts val="0"/>
              </a:spcAft>
              <a:buSzPts val="1600"/>
              <a:buChar char="●"/>
            </a:pPr>
            <a:r>
              <a:rPr lang="en" sz="1600"/>
              <a:t>Value at the Time: Approximately $41 USD for 10,000 BTC</a:t>
            </a:r>
            <a:endParaRPr sz="1600"/>
          </a:p>
          <a:p>
            <a:pPr indent="-330200" lvl="0" marL="457200" rtl="0" algn="l">
              <a:spcBef>
                <a:spcPts val="0"/>
              </a:spcBef>
              <a:spcAft>
                <a:spcPts val="0"/>
              </a:spcAft>
              <a:buSzPts val="1600"/>
              <a:buChar char="●"/>
            </a:pPr>
            <a:r>
              <a:rPr lang="en" sz="1600"/>
              <a:t>First known instance of Bitcoin being used to purchase physical goods, demonstrating its potential as a </a:t>
            </a:r>
            <a:r>
              <a:rPr lang="en" sz="1600"/>
              <a:t>medium of exchange.</a:t>
            </a:r>
            <a:endParaRPr sz="1600"/>
          </a:p>
          <a:p>
            <a:pPr indent="-330200" lvl="0" marL="457200" rtl="0" algn="l">
              <a:spcBef>
                <a:spcPts val="0"/>
              </a:spcBef>
              <a:spcAft>
                <a:spcPts val="0"/>
              </a:spcAft>
              <a:buSzPts val="1600"/>
              <a:buChar char="●"/>
            </a:pPr>
            <a:r>
              <a:rPr lang="en" sz="1600"/>
              <a:t>Now a Holiday: Bitcoin Pizza Day</a:t>
            </a:r>
            <a:endParaRPr sz="1600"/>
          </a:p>
        </p:txBody>
      </p:sp>
      <p:pic>
        <p:nvPicPr>
          <p:cNvPr id="106" name="Google Shape;106;p20" title="Papa John's The Meats Pizza | Check out how to save on meals… | Flickr"/>
          <p:cNvPicPr preferRelativeResize="0"/>
          <p:nvPr/>
        </p:nvPicPr>
        <p:blipFill>
          <a:blip r:embed="rId3">
            <a:alphaModFix/>
          </a:blip>
          <a:stretch>
            <a:fillRect/>
          </a:stretch>
        </p:blipFill>
        <p:spPr>
          <a:xfrm>
            <a:off x="201100" y="152400"/>
            <a:ext cx="4370896" cy="4838700"/>
          </a:xfrm>
          <a:prstGeom prst="rect">
            <a:avLst/>
          </a:prstGeom>
          <a:noFill/>
          <a:ln>
            <a:noFill/>
          </a:ln>
        </p:spPr>
      </p:pic>
      <p:sp>
        <p:nvSpPr>
          <p:cNvPr id="107" name="Google Shape;107;p20"/>
          <p:cNvSpPr txBox="1"/>
          <p:nvPr/>
        </p:nvSpPr>
        <p:spPr>
          <a:xfrm>
            <a:off x="5133875" y="322100"/>
            <a:ext cx="352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3"/>
                </a:solidFill>
                <a:latin typeface="Average"/>
                <a:ea typeface="Average"/>
                <a:cs typeface="Average"/>
                <a:sym typeface="Average"/>
              </a:rPr>
              <a:t>Making History and Legitimacy</a:t>
            </a:r>
            <a:endParaRPr b="1" sz="1900">
              <a:solidFill>
                <a:schemeClr val="accent3"/>
              </a:solidFill>
              <a:latin typeface="Average"/>
              <a:ea typeface="Average"/>
              <a:cs typeface="Average"/>
              <a:sym typeface="Average"/>
            </a:endParaRPr>
          </a:p>
        </p:txBody>
      </p:sp>
      <p:sp>
        <p:nvSpPr>
          <p:cNvPr id="108" name="Google Shape;108;p20"/>
          <p:cNvSpPr txBox="1"/>
          <p:nvPr/>
        </p:nvSpPr>
        <p:spPr>
          <a:xfrm>
            <a:off x="12334250" y="2214875"/>
            <a:ext cx="66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title="File:Etc network logo black.svg - Wikimedia Commons"/>
          <p:cNvPicPr preferRelativeResize="0"/>
          <p:nvPr/>
        </p:nvPicPr>
        <p:blipFill>
          <a:blip r:embed="rId3">
            <a:alphaModFix/>
          </a:blip>
          <a:stretch>
            <a:fillRect/>
          </a:stretch>
        </p:blipFill>
        <p:spPr>
          <a:xfrm>
            <a:off x="4572000" y="453388"/>
            <a:ext cx="4236725" cy="4236725"/>
          </a:xfrm>
          <a:prstGeom prst="rect">
            <a:avLst/>
          </a:prstGeom>
          <a:noFill/>
          <a:ln>
            <a:noFill/>
          </a:ln>
        </p:spPr>
      </p:pic>
      <p:sp>
        <p:nvSpPr>
          <p:cNvPr id="114" name="Google Shape;114;p21"/>
          <p:cNvSpPr txBox="1"/>
          <p:nvPr>
            <p:ph type="title"/>
          </p:nvPr>
        </p:nvSpPr>
        <p:spPr>
          <a:xfrm>
            <a:off x="881500" y="746100"/>
            <a:ext cx="28080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Ethereum (ETH)</a:t>
            </a:r>
            <a:endParaRPr/>
          </a:p>
        </p:txBody>
      </p:sp>
      <p:sp>
        <p:nvSpPr>
          <p:cNvPr id="115" name="Google Shape;115;p21"/>
          <p:cNvSpPr txBox="1"/>
          <p:nvPr>
            <p:ph idx="1" type="body"/>
          </p:nvPr>
        </p:nvSpPr>
        <p:spPr>
          <a:xfrm>
            <a:off x="451450" y="1705950"/>
            <a:ext cx="3668100" cy="209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Smart Contracts: Self-executing contracts with code-based terms.</a:t>
            </a:r>
            <a:endParaRPr sz="1600"/>
          </a:p>
          <a:p>
            <a:pPr indent="-330200" lvl="0" marL="457200" rtl="0" algn="l">
              <a:spcBef>
                <a:spcPts val="0"/>
              </a:spcBef>
              <a:spcAft>
                <a:spcPts val="0"/>
              </a:spcAft>
              <a:buSzPts val="1600"/>
              <a:buChar char="●"/>
            </a:pPr>
            <a:r>
              <a:rPr lang="en" sz="1600"/>
              <a:t>DApps: a decentralized applications built on a blockchain.</a:t>
            </a:r>
            <a:endParaRPr sz="1600"/>
          </a:p>
          <a:p>
            <a:pPr indent="-330200" lvl="0" marL="457200" rtl="0" algn="l">
              <a:spcBef>
                <a:spcPts val="0"/>
              </a:spcBef>
              <a:spcAft>
                <a:spcPts val="0"/>
              </a:spcAft>
              <a:buSzPts val="1600"/>
              <a:buChar char="●"/>
            </a:pPr>
            <a:r>
              <a:rPr lang="en" sz="1600"/>
              <a:t>Ether: Native cryptocurrency for transaction fees and services.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8B721D"/>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